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60" r:id="rId2"/>
    <p:sldId id="330" r:id="rId3"/>
    <p:sldId id="306" r:id="rId4"/>
    <p:sldId id="314" r:id="rId5"/>
    <p:sldId id="323" r:id="rId6"/>
    <p:sldId id="318" r:id="rId7"/>
    <p:sldId id="319" r:id="rId8"/>
    <p:sldId id="310" r:id="rId9"/>
    <p:sldId id="324" r:id="rId10"/>
    <p:sldId id="325" r:id="rId11"/>
    <p:sldId id="326" r:id="rId12"/>
    <p:sldId id="292" r:id="rId13"/>
    <p:sldId id="293" r:id="rId14"/>
    <p:sldId id="327" r:id="rId15"/>
    <p:sldId id="295" r:id="rId16"/>
    <p:sldId id="329" r:id="rId17"/>
    <p:sldId id="274" r:id="rId18"/>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4">
          <p15:clr>
            <a:srgbClr val="A4A3A4"/>
          </p15:clr>
        </p15:guide>
        <p15:guide id="2" orient="horz" pos="4136">
          <p15:clr>
            <a:srgbClr val="A4A3A4"/>
          </p15:clr>
        </p15:guide>
        <p15:guide id="3" pos="209">
          <p15:clr>
            <a:srgbClr val="A4A3A4"/>
          </p15:clr>
        </p15:guide>
        <p15:guide id="4" pos="5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A7B"/>
    <a:srgbClr val="932092"/>
    <a:srgbClr val="57AC42"/>
    <a:srgbClr val="8788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712"/>
  </p:normalViewPr>
  <p:slideViewPr>
    <p:cSldViewPr snapToGrid="0" snapToObjects="1">
      <p:cViewPr varScale="1">
        <p:scale>
          <a:sx n="120" d="100"/>
          <a:sy n="120" d="100"/>
        </p:scale>
        <p:origin x="1266" y="90"/>
      </p:cViewPr>
      <p:guideLst>
        <p:guide orient="horz" pos="854"/>
        <p:guide orient="horz" pos="4136"/>
        <p:guide pos="209"/>
        <p:guide pos="557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CB2D7E1-20BF-8543-918C-E84EA835D1F2}" type="datetimeFigureOut">
              <a:rPr lang="de-DE" smtClean="0"/>
              <a:pPr/>
              <a:t>30.11.2020</a:t>
            </a:fld>
            <a:endParaRPr lang="de-DE"/>
          </a:p>
        </p:txBody>
      </p:sp>
      <p:sp>
        <p:nvSpPr>
          <p:cNvPr id="4" name="Folienbildplatzhalt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BB7BF4A-C082-9243-B09B-D8ECCBFA387E}" type="slidenum">
              <a:rPr lang="de-DE" smtClean="0"/>
              <a:pPr/>
              <a:t>‹Nr.›</a:t>
            </a:fld>
            <a:endParaRPr lang="de-DE"/>
          </a:p>
        </p:txBody>
      </p:sp>
    </p:spTree>
    <p:extLst>
      <p:ext uri="{BB962C8B-B14F-4D97-AF65-F5344CB8AC3E}">
        <p14:creationId xmlns:p14="http://schemas.microsoft.com/office/powerpoint/2010/main" val="1050176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35805" y="4779170"/>
            <a:ext cx="8502605" cy="1056022"/>
          </a:xfrm>
        </p:spPr>
        <p:txBody>
          <a:bodyPr>
            <a:normAutofit/>
          </a:bodyPr>
          <a:lstStyle>
            <a:lvl1pPr marL="0" indent="0" algn="ctr">
              <a:lnSpc>
                <a:spcPct val="100000"/>
              </a:lnSpc>
              <a:spcBef>
                <a:spcPts val="0"/>
              </a:spcBef>
              <a:buNone/>
              <a:defRPr sz="2200" b="1">
                <a:solidFill>
                  <a:srgbClr val="87888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br>
              <a:rPr lang="en-US" dirty="0"/>
            </a:br>
            <a:r>
              <a:rPr lang="en-US" dirty="0" err="1"/>
              <a:t>Bla</a:t>
            </a:r>
            <a:br>
              <a:rPr lang="en-US" dirty="0"/>
            </a:br>
            <a:r>
              <a:rPr lang="en-US" dirty="0" err="1"/>
              <a:t>Bla</a:t>
            </a:r>
            <a:endParaRPr lang="de-DE" dirty="0"/>
          </a:p>
        </p:txBody>
      </p:sp>
      <p:sp>
        <p:nvSpPr>
          <p:cNvPr id="9" name="Content Placeholder 2"/>
          <p:cNvSpPr>
            <a:spLocks noGrp="1"/>
          </p:cNvSpPr>
          <p:nvPr>
            <p:ph sz="half" idx="12"/>
          </p:nvPr>
        </p:nvSpPr>
        <p:spPr>
          <a:xfrm>
            <a:off x="328246" y="1354855"/>
            <a:ext cx="8510164" cy="2262552"/>
          </a:xfrm>
        </p:spPr>
        <p:txBody>
          <a:bodyPr/>
          <a:lstStyle/>
          <a:p>
            <a:pPr lvl="0"/>
            <a:r>
              <a:rPr lang="de-DE"/>
              <a:t>Textmasterformate durch Klicken bearbeiten</a:t>
            </a:r>
          </a:p>
        </p:txBody>
      </p:sp>
      <p:sp>
        <p:nvSpPr>
          <p:cNvPr id="7" name="Rechteck 6"/>
          <p:cNvSpPr/>
          <p:nvPr userDrawn="1"/>
        </p:nvSpPr>
        <p:spPr>
          <a:xfrm>
            <a:off x="8440614" y="6333478"/>
            <a:ext cx="524522" cy="524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Datumsplatzhalter 7"/>
          <p:cNvSpPr>
            <a:spLocks noGrp="1"/>
          </p:cNvSpPr>
          <p:nvPr>
            <p:ph type="dt" sz="half" idx="13"/>
          </p:nvPr>
        </p:nvSpPr>
        <p:spPr/>
        <p:txBody>
          <a:bodyPr/>
          <a:lstStyle/>
          <a:p>
            <a:fld id="{9002F6D3-A20D-C240-B614-66F6585B42C7}" type="datetime1">
              <a:rPr lang="de-DE" smtClean="0"/>
              <a:pPr/>
              <a:t>30.11.2020</a:t>
            </a:fld>
            <a:endParaRPr lang="de-DE" dirty="0"/>
          </a:p>
        </p:txBody>
      </p:sp>
      <p:sp>
        <p:nvSpPr>
          <p:cNvPr id="10" name="Fußzeilenplatzhalter 9"/>
          <p:cNvSpPr>
            <a:spLocks noGrp="1"/>
          </p:cNvSpPr>
          <p:nvPr>
            <p:ph type="ftr" sz="quarter" idx="14"/>
          </p:nvPr>
        </p:nvSpPr>
        <p:spPr/>
        <p:txBody>
          <a:bodyPr/>
          <a:lstStyle/>
          <a:p>
            <a:endParaRPr lang="de-DE" dirty="0"/>
          </a:p>
        </p:txBody>
      </p:sp>
      <p:sp>
        <p:nvSpPr>
          <p:cNvPr id="11" name="Titel 10"/>
          <p:cNvSpPr>
            <a:spLocks noGrp="1"/>
          </p:cNvSpPr>
          <p:nvPr>
            <p:ph type="title"/>
          </p:nvPr>
        </p:nvSpPr>
        <p:spPr>
          <a:xfrm>
            <a:off x="335804" y="3786560"/>
            <a:ext cx="8502606" cy="823456"/>
          </a:xfrm>
        </p:spPr>
        <p:txBody>
          <a:bodyPr anchor="t">
            <a:normAutofit/>
          </a:bodyPr>
          <a:lstStyle>
            <a:lvl1pPr algn="ctr">
              <a:lnSpc>
                <a:spcPct val="100000"/>
              </a:lnSpc>
              <a:defRPr sz="3000"/>
            </a:lvl1pPr>
          </a:lstStyle>
          <a:p>
            <a:r>
              <a:rPr lang="de-DE"/>
              <a:t>Titelmasterformat durch Klicken bearbeiten</a:t>
            </a:r>
            <a:endParaRPr lang="de-DE" dirty="0"/>
          </a:p>
        </p:txBody>
      </p:sp>
      <p:sp>
        <p:nvSpPr>
          <p:cNvPr id="13" name="Rechteck 12"/>
          <p:cNvSpPr/>
          <p:nvPr userDrawn="1"/>
        </p:nvSpPr>
        <p:spPr>
          <a:xfrm>
            <a:off x="8116389" y="144730"/>
            <a:ext cx="1027611" cy="711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Bild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7436" y="144730"/>
            <a:ext cx="1200974" cy="711839"/>
          </a:xfrm>
          <a:prstGeom prst="rect">
            <a:avLst/>
          </a:prstGeom>
        </p:spPr>
      </p:pic>
    </p:spTree>
    <p:extLst>
      <p:ext uri="{BB962C8B-B14F-4D97-AF65-F5344CB8AC3E}">
        <p14:creationId xmlns:p14="http://schemas.microsoft.com/office/powerpoint/2010/main" val="517084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umsplatzhalter 6"/>
          <p:cNvSpPr>
            <a:spLocks noGrp="1"/>
          </p:cNvSpPr>
          <p:nvPr>
            <p:ph type="dt" sz="half" idx="10"/>
          </p:nvPr>
        </p:nvSpPr>
        <p:spPr/>
        <p:txBody>
          <a:bodyPr/>
          <a:lstStyle/>
          <a:p>
            <a:fld id="{9002F6D3-A20D-C240-B614-66F6585B42C7}" type="datetime1">
              <a:rPr lang="de-DE" smtClean="0"/>
              <a:pPr/>
              <a:t>30.11.2020</a:t>
            </a:fld>
            <a:endParaRPr lang="de-DE" dirty="0"/>
          </a:p>
        </p:txBody>
      </p:sp>
      <p:sp>
        <p:nvSpPr>
          <p:cNvPr id="8" name="Fußzeilenplatzhalter 7"/>
          <p:cNvSpPr>
            <a:spLocks noGrp="1"/>
          </p:cNvSpPr>
          <p:nvPr>
            <p:ph type="ftr" sz="quarter" idx="11"/>
          </p:nvPr>
        </p:nvSpPr>
        <p:spPr/>
        <p:txBody>
          <a:bodyPr/>
          <a:lstStyle/>
          <a:p>
            <a:endParaRPr lang="de-DE" dirty="0"/>
          </a:p>
        </p:txBody>
      </p:sp>
    </p:spTree>
    <p:extLst>
      <p:ext uri="{BB962C8B-B14F-4D97-AF65-F5344CB8AC3E}">
        <p14:creationId xmlns:p14="http://schemas.microsoft.com/office/powerpoint/2010/main" val="1913716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328246" y="1709739"/>
            <a:ext cx="8510954" cy="2852737"/>
          </a:xfrm>
        </p:spPr>
        <p:txBody>
          <a:bodyPr anchor="b">
            <a:normAutofit/>
          </a:bodyPr>
          <a:lstStyle>
            <a:lvl1pPr algn="ctr">
              <a:defRPr sz="3000"/>
            </a:lvl1pPr>
          </a:lstStyle>
          <a:p>
            <a:r>
              <a:rPr lang="de-DE"/>
              <a:t>Titelmasterformat durch Klicken bearbeiten</a:t>
            </a:r>
            <a:endParaRPr lang="en-US" dirty="0"/>
          </a:p>
        </p:txBody>
      </p:sp>
      <p:sp>
        <p:nvSpPr>
          <p:cNvPr id="3" name="Text Placeholder 2"/>
          <p:cNvSpPr>
            <a:spLocks noGrp="1"/>
          </p:cNvSpPr>
          <p:nvPr>
            <p:ph type="body" idx="1"/>
          </p:nvPr>
        </p:nvSpPr>
        <p:spPr>
          <a:xfrm>
            <a:off x="328246" y="4722829"/>
            <a:ext cx="8510954" cy="1366822"/>
          </a:xfrm>
        </p:spPr>
        <p:txBody>
          <a:bodyPr>
            <a:normAutofit/>
          </a:bodyPr>
          <a:lstStyle>
            <a:lvl1pPr marL="0" indent="0" algn="ctr">
              <a:buNone/>
              <a:defRPr sz="2400" b="1">
                <a:solidFill>
                  <a:srgbClr val="87888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Textmasterformate durch Klicken bearbeiten</a:t>
            </a:r>
          </a:p>
        </p:txBody>
      </p:sp>
      <p:sp>
        <p:nvSpPr>
          <p:cNvPr id="4" name="Rechteck 3"/>
          <p:cNvSpPr/>
          <p:nvPr userDrawn="1"/>
        </p:nvSpPr>
        <p:spPr>
          <a:xfrm>
            <a:off x="8440614" y="6333478"/>
            <a:ext cx="524522" cy="524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Datumsplatzhalter 4"/>
          <p:cNvSpPr>
            <a:spLocks noGrp="1"/>
          </p:cNvSpPr>
          <p:nvPr>
            <p:ph type="dt" sz="half" idx="10"/>
          </p:nvPr>
        </p:nvSpPr>
        <p:spPr/>
        <p:txBody>
          <a:bodyPr/>
          <a:lstStyle/>
          <a:p>
            <a:fld id="{9002F6D3-A20D-C240-B614-66F6585B42C7}" type="datetime1">
              <a:rPr lang="de-DE" smtClean="0"/>
              <a:pPr/>
              <a:t>30.11.2020</a:t>
            </a:fld>
            <a:endParaRPr lang="de-DE" dirty="0"/>
          </a:p>
        </p:txBody>
      </p:sp>
      <p:sp>
        <p:nvSpPr>
          <p:cNvPr id="6" name="Fußzeilenplatzhalter 5"/>
          <p:cNvSpPr>
            <a:spLocks noGrp="1"/>
          </p:cNvSpPr>
          <p:nvPr>
            <p:ph type="ftr" sz="quarter" idx="11"/>
          </p:nvPr>
        </p:nvSpPr>
        <p:spPr/>
        <p:txBody>
          <a:bodyPr/>
          <a:lstStyle/>
          <a:p>
            <a:endParaRPr lang="de-DE" dirty="0"/>
          </a:p>
        </p:txBody>
      </p:sp>
    </p:spTree>
    <p:extLst>
      <p:ext uri="{BB962C8B-B14F-4D97-AF65-F5344CB8AC3E}">
        <p14:creationId xmlns:p14="http://schemas.microsoft.com/office/powerpoint/2010/main" val="978584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313765" y="1465386"/>
            <a:ext cx="4201085" cy="483962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29149" y="1465387"/>
            <a:ext cx="4201200" cy="483962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Datumsplatzhalter 7"/>
          <p:cNvSpPr>
            <a:spLocks noGrp="1"/>
          </p:cNvSpPr>
          <p:nvPr>
            <p:ph type="dt" sz="half" idx="10"/>
          </p:nvPr>
        </p:nvSpPr>
        <p:spPr/>
        <p:txBody>
          <a:bodyPr/>
          <a:lstStyle/>
          <a:p>
            <a:fld id="{9002F6D3-A20D-C240-B614-66F6585B42C7}" type="datetime1">
              <a:rPr lang="de-DE" smtClean="0"/>
              <a:pPr/>
              <a:t>30.11.2020</a:t>
            </a:fld>
            <a:endParaRPr lang="de-DE" dirty="0"/>
          </a:p>
        </p:txBody>
      </p:sp>
      <p:sp>
        <p:nvSpPr>
          <p:cNvPr id="9" name="Fußzeilenplatzhalter 8"/>
          <p:cNvSpPr>
            <a:spLocks noGrp="1"/>
          </p:cNvSpPr>
          <p:nvPr>
            <p:ph type="ftr" sz="quarter" idx="11"/>
          </p:nvPr>
        </p:nvSpPr>
        <p:spPr/>
        <p:txBody>
          <a:bodyPr/>
          <a:lstStyle/>
          <a:p>
            <a:endParaRPr lang="de-DE" dirty="0"/>
          </a:p>
        </p:txBody>
      </p:sp>
    </p:spTree>
    <p:extLst>
      <p:ext uri="{BB962C8B-B14F-4D97-AF65-F5344CB8AC3E}">
        <p14:creationId xmlns:p14="http://schemas.microsoft.com/office/powerpoint/2010/main" val="163306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a:noFill/>
                </a:ln>
              </a:defRPr>
            </a:lvl1pPr>
          </a:lstStyle>
          <a:p>
            <a:r>
              <a:rPr lang="de-DE"/>
              <a:t>Titelmasterformat durch Klicken bearbeiten</a:t>
            </a:r>
            <a:endParaRPr lang="en-US" dirty="0"/>
          </a:p>
        </p:txBody>
      </p:sp>
      <p:sp>
        <p:nvSpPr>
          <p:cNvPr id="6" name="Datumsplatzhalter 5"/>
          <p:cNvSpPr>
            <a:spLocks noGrp="1"/>
          </p:cNvSpPr>
          <p:nvPr>
            <p:ph type="dt" sz="half" idx="10"/>
          </p:nvPr>
        </p:nvSpPr>
        <p:spPr/>
        <p:txBody>
          <a:bodyPr/>
          <a:lstStyle/>
          <a:p>
            <a:fld id="{9002F6D3-A20D-C240-B614-66F6585B42C7}" type="datetime1">
              <a:rPr lang="de-DE" smtClean="0"/>
              <a:pPr/>
              <a:t>30.11.2020</a:t>
            </a:fld>
            <a:endParaRPr lang="de-DE" dirty="0"/>
          </a:p>
        </p:txBody>
      </p:sp>
      <p:sp>
        <p:nvSpPr>
          <p:cNvPr id="7" name="Fußzeilenplatzhalter 6"/>
          <p:cNvSpPr>
            <a:spLocks noGrp="1"/>
          </p:cNvSpPr>
          <p:nvPr>
            <p:ph type="ftr" sz="quarter" idx="11"/>
          </p:nvPr>
        </p:nvSpPr>
        <p:spPr/>
        <p:txBody>
          <a:bodyPr/>
          <a:lstStyle/>
          <a:p>
            <a:endParaRPr lang="de-DE" dirty="0"/>
          </a:p>
        </p:txBody>
      </p:sp>
    </p:spTree>
    <p:extLst>
      <p:ext uri="{BB962C8B-B14F-4D97-AF65-F5344CB8AC3E}">
        <p14:creationId xmlns:p14="http://schemas.microsoft.com/office/powerpoint/2010/main" val="280448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3766" y="306593"/>
            <a:ext cx="6989712" cy="683745"/>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313765" y="1344706"/>
            <a:ext cx="8524645" cy="494288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grpSp>
        <p:nvGrpSpPr>
          <p:cNvPr id="10" name="Gruppierung 9"/>
          <p:cNvGrpSpPr/>
          <p:nvPr/>
        </p:nvGrpSpPr>
        <p:grpSpPr>
          <a:xfrm>
            <a:off x="228792" y="803560"/>
            <a:ext cx="8627871" cy="180000"/>
            <a:chOff x="228792" y="755920"/>
            <a:chExt cx="8627871" cy="180000"/>
          </a:xfrm>
        </p:grpSpPr>
        <p:cxnSp>
          <p:nvCxnSpPr>
            <p:cNvPr id="8" name="Gerade Verbindung 7"/>
            <p:cNvCxnSpPr/>
            <p:nvPr userDrawn="1"/>
          </p:nvCxnSpPr>
          <p:spPr>
            <a:xfrm>
              <a:off x="443379" y="841985"/>
              <a:ext cx="8413284" cy="0"/>
            </a:xfrm>
            <a:prstGeom prst="line">
              <a:avLst/>
            </a:prstGeom>
            <a:ln w="9525" cmpd="sng">
              <a:solidFill>
                <a:srgbClr val="004A7B"/>
              </a:solidFill>
            </a:ln>
            <a:effectLst/>
          </p:spPr>
          <p:style>
            <a:lnRef idx="2">
              <a:schemeClr val="accent1"/>
            </a:lnRef>
            <a:fillRef idx="0">
              <a:schemeClr val="accent1"/>
            </a:fillRef>
            <a:effectRef idx="1">
              <a:schemeClr val="accent1"/>
            </a:effectRef>
            <a:fontRef idx="minor">
              <a:schemeClr val="tx1"/>
            </a:fontRef>
          </p:style>
        </p:cxnSp>
        <p:pic>
          <p:nvPicPr>
            <p:cNvPr id="9" name="Bild 8" descr="+ allgemein.pn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28792" y="755920"/>
              <a:ext cx="180000" cy="180000"/>
            </a:xfrm>
            <a:prstGeom prst="rect">
              <a:avLst/>
            </a:prstGeom>
          </p:spPr>
        </p:pic>
      </p:grpSp>
      <p:pic>
        <p:nvPicPr>
          <p:cNvPr id="4" name="Bild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495548" y="186491"/>
            <a:ext cx="598633" cy="660473"/>
          </a:xfrm>
          <a:prstGeom prst="rect">
            <a:avLst/>
          </a:prstGeom>
        </p:spPr>
      </p:pic>
      <p:sp>
        <p:nvSpPr>
          <p:cNvPr id="14" name="Date Placeholder 3"/>
          <p:cNvSpPr>
            <a:spLocks noGrp="1"/>
          </p:cNvSpPr>
          <p:nvPr>
            <p:ph type="dt" sz="half" idx="2"/>
          </p:nvPr>
        </p:nvSpPr>
        <p:spPr>
          <a:xfrm>
            <a:off x="228793" y="6478273"/>
            <a:ext cx="909982" cy="276999"/>
          </a:xfrm>
          <a:prstGeom prst="rect">
            <a:avLst/>
          </a:prstGeom>
        </p:spPr>
        <p:txBody>
          <a:bodyPr/>
          <a:lstStyle>
            <a:lvl1pPr>
              <a:defRPr sz="1200">
                <a:solidFill>
                  <a:srgbClr val="004A7B"/>
                </a:solidFill>
              </a:defRPr>
            </a:lvl1pPr>
          </a:lstStyle>
          <a:p>
            <a:fld id="{9002F6D3-A20D-C240-B614-66F6585B42C7}" type="datetime1">
              <a:rPr lang="de-DE" smtClean="0"/>
              <a:pPr/>
              <a:t>30.11.2020</a:t>
            </a:fld>
            <a:endParaRPr lang="de-DE" dirty="0"/>
          </a:p>
        </p:txBody>
      </p:sp>
      <p:sp>
        <p:nvSpPr>
          <p:cNvPr id="15" name="Footer Placeholder 4"/>
          <p:cNvSpPr>
            <a:spLocks noGrp="1"/>
          </p:cNvSpPr>
          <p:nvPr>
            <p:ph type="ftr" sz="quarter" idx="3"/>
          </p:nvPr>
        </p:nvSpPr>
        <p:spPr>
          <a:xfrm>
            <a:off x="1138774" y="6478273"/>
            <a:ext cx="6977615" cy="276999"/>
          </a:xfrm>
          <a:prstGeom prst="rect">
            <a:avLst/>
          </a:prstGeom>
        </p:spPr>
        <p:txBody>
          <a:bodyPr/>
          <a:lstStyle>
            <a:lvl1pPr>
              <a:defRPr sz="1200">
                <a:solidFill>
                  <a:srgbClr val="004A7B"/>
                </a:solidFill>
              </a:defRPr>
            </a:lvl1pPr>
          </a:lstStyle>
          <a:p>
            <a:endParaRPr lang="de-DE" dirty="0"/>
          </a:p>
        </p:txBody>
      </p:sp>
      <p:sp>
        <p:nvSpPr>
          <p:cNvPr id="16" name="Textfeld 15"/>
          <p:cNvSpPr txBox="1"/>
          <p:nvPr/>
        </p:nvSpPr>
        <p:spPr>
          <a:xfrm>
            <a:off x="8308954" y="6478273"/>
            <a:ext cx="616542" cy="276999"/>
          </a:xfrm>
          <a:prstGeom prst="rect">
            <a:avLst/>
          </a:prstGeom>
          <a:noFill/>
        </p:spPr>
        <p:txBody>
          <a:bodyPr wrap="square" rtlCol="0">
            <a:spAutoFit/>
          </a:bodyPr>
          <a:lstStyle/>
          <a:p>
            <a:pPr algn="r"/>
            <a:fld id="{99EE964A-9B33-0F4A-AD87-AFA7B10CBF0A}" type="slidenum">
              <a:rPr lang="de-DE" sz="1200" smtClean="0"/>
              <a:pPr algn="r"/>
              <a:t>‹Nr.›</a:t>
            </a:fld>
            <a:endParaRPr lang="de-DE" sz="1200" dirty="0"/>
          </a:p>
        </p:txBody>
      </p:sp>
    </p:spTree>
    <p:extLst>
      <p:ext uri="{BB962C8B-B14F-4D97-AF65-F5344CB8AC3E}">
        <p14:creationId xmlns:p14="http://schemas.microsoft.com/office/powerpoint/2010/main" val="1366820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Lst>
  <p:hf sldNum="0" hdr="0" ftr="0" dt="0"/>
  <p:txStyles>
    <p:titleStyle>
      <a:lvl1pPr algn="l" defTabSz="914400" rtl="0" eaLnBrk="1" latinLnBrk="0" hangingPunct="1">
        <a:lnSpc>
          <a:spcPct val="90000"/>
        </a:lnSpc>
        <a:spcBef>
          <a:spcPct val="0"/>
        </a:spcBef>
        <a:buNone/>
        <a:defRPr sz="2200" b="1" kern="1200" spc="50" baseline="0">
          <a:solidFill>
            <a:srgbClr val="004A7B"/>
          </a:solidFill>
          <a:latin typeface="Calibri" charset="0"/>
          <a:ea typeface="Calibri" charset="0"/>
          <a:cs typeface="Calibri" charset="0"/>
        </a:defRPr>
      </a:lvl1pPr>
    </p:titleStyle>
    <p:bodyStyle>
      <a:lvl1pPr marL="401638" indent="-401638" algn="l" defTabSz="914400" rtl="0" eaLnBrk="1" latinLnBrk="0" hangingPunct="1">
        <a:lnSpc>
          <a:spcPct val="90000"/>
        </a:lnSpc>
        <a:spcBef>
          <a:spcPts val="1000"/>
        </a:spcBef>
        <a:buFont typeface="LucidaGrande" charset="0"/>
        <a:buChar char="+"/>
        <a:tabLst/>
        <a:defRPr sz="2200" kern="1200">
          <a:solidFill>
            <a:srgbClr val="004A7B"/>
          </a:solidFill>
          <a:latin typeface="+mn-lt"/>
          <a:ea typeface="+mn-ea"/>
          <a:cs typeface="+mn-cs"/>
        </a:defRPr>
      </a:lvl1pPr>
      <a:lvl2pPr marL="803275" indent="-346075" algn="l" defTabSz="914400" rtl="0" eaLnBrk="1" latinLnBrk="0" hangingPunct="1">
        <a:lnSpc>
          <a:spcPct val="90000"/>
        </a:lnSpc>
        <a:spcBef>
          <a:spcPts val="500"/>
        </a:spcBef>
        <a:buFont typeface="Wingdings" charset="2"/>
        <a:buChar char="§"/>
        <a:tabLst/>
        <a:defRPr sz="2000" kern="1200">
          <a:solidFill>
            <a:srgbClr val="004A7B"/>
          </a:solidFill>
          <a:latin typeface="+mn-lt"/>
          <a:ea typeface="+mn-ea"/>
          <a:cs typeface="+mn-cs"/>
        </a:defRPr>
      </a:lvl2pPr>
      <a:lvl3pPr marL="1250950" indent="-336550" algn="l" defTabSz="914400" rtl="0" eaLnBrk="1" latinLnBrk="0" hangingPunct="1">
        <a:lnSpc>
          <a:spcPct val="90000"/>
        </a:lnSpc>
        <a:spcBef>
          <a:spcPts val="500"/>
        </a:spcBef>
        <a:buFont typeface="Wingdings" charset="2"/>
        <a:buChar char="§"/>
        <a:tabLst/>
        <a:defRPr sz="2000" kern="1200">
          <a:solidFill>
            <a:srgbClr val="004A7B"/>
          </a:solidFill>
          <a:latin typeface="+mn-lt"/>
          <a:ea typeface="+mn-ea"/>
          <a:cs typeface="+mn-cs"/>
        </a:defRPr>
      </a:lvl3pPr>
      <a:lvl4pPr marL="1652588" indent="-280988" algn="l" defTabSz="914400" rtl="0" eaLnBrk="1" latinLnBrk="0" hangingPunct="1">
        <a:lnSpc>
          <a:spcPct val="90000"/>
        </a:lnSpc>
        <a:spcBef>
          <a:spcPts val="500"/>
        </a:spcBef>
        <a:buFont typeface="Wingdings" charset="2"/>
        <a:buChar char="§"/>
        <a:tabLst/>
        <a:defRPr sz="1800" kern="1200">
          <a:solidFill>
            <a:srgbClr val="004A7B"/>
          </a:solidFill>
          <a:latin typeface="+mn-lt"/>
          <a:ea typeface="+mn-ea"/>
          <a:cs typeface="+mn-cs"/>
        </a:defRPr>
      </a:lvl4pPr>
      <a:lvl5pPr marL="2090738" indent="-261938" algn="l" defTabSz="914400" rtl="0" eaLnBrk="1" latinLnBrk="0" hangingPunct="1">
        <a:lnSpc>
          <a:spcPct val="90000"/>
        </a:lnSpc>
        <a:spcBef>
          <a:spcPts val="500"/>
        </a:spcBef>
        <a:buFont typeface="Wingdings" charset="2"/>
        <a:buChar char="§"/>
        <a:tabLst/>
        <a:defRPr sz="1800" kern="1200">
          <a:solidFill>
            <a:srgbClr val="004A7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jpe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3.png"/><Relationship Id="rId5" Type="http://schemas.microsoft.com/office/2007/relationships/hdphoto" Target="../media/hdphoto6.wdp"/><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14" descr="715.JPG">
            <a:extLst>
              <a:ext uri="{FF2B5EF4-FFF2-40B4-BE49-F238E27FC236}">
                <a16:creationId xmlns:a16="http://schemas.microsoft.com/office/drawing/2014/main" id="{F98A8A61-B5E2-4D27-B1F3-BF5E976FF7A9}"/>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6088740" y="1301261"/>
            <a:ext cx="2749670" cy="2426400"/>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6" name="Titel 5"/>
          <p:cNvSpPr>
            <a:spLocks noGrp="1"/>
          </p:cNvSpPr>
          <p:nvPr>
            <p:ph type="ctrTitle"/>
          </p:nvPr>
        </p:nvSpPr>
        <p:spPr/>
        <p:txBody>
          <a:bodyPr>
            <a:noAutofit/>
          </a:bodyPr>
          <a:lstStyle/>
          <a:p>
            <a:r>
              <a:rPr lang="de-DE" dirty="0"/>
              <a:t>Hochwasserschutz für den Bereich </a:t>
            </a:r>
            <a:r>
              <a:rPr lang="de-DE" dirty="0" err="1"/>
              <a:t>Silbernkamp</a:t>
            </a:r>
            <a:br>
              <a:rPr lang="de-DE" dirty="0"/>
            </a:br>
            <a:r>
              <a:rPr lang="de-DE" dirty="0"/>
              <a:t>in Neustadt a. </a:t>
            </a:r>
            <a:r>
              <a:rPr lang="de-DE" dirty="0" err="1"/>
              <a:t>Rbge</a:t>
            </a:r>
            <a:r>
              <a:rPr lang="de-DE" dirty="0"/>
              <a:t>.</a:t>
            </a:r>
          </a:p>
        </p:txBody>
      </p:sp>
      <p:sp>
        <p:nvSpPr>
          <p:cNvPr id="7" name="Untertitel 6"/>
          <p:cNvSpPr>
            <a:spLocks noGrp="1"/>
          </p:cNvSpPr>
          <p:nvPr>
            <p:ph type="subTitle" idx="1"/>
          </p:nvPr>
        </p:nvSpPr>
        <p:spPr/>
        <p:txBody>
          <a:bodyPr>
            <a:noAutofit/>
          </a:bodyPr>
          <a:lstStyle/>
          <a:p>
            <a:r>
              <a:rPr lang="de-DE" dirty="0"/>
              <a:t>Vorstellung des Vorhabens</a:t>
            </a:r>
          </a:p>
        </p:txBody>
      </p:sp>
      <p:pic>
        <p:nvPicPr>
          <p:cNvPr id="9" name="Picture 4" descr="IMG_3094"/>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3211880" y="1301260"/>
            <a:ext cx="2700784" cy="24264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2" name="Grafik 11" descr="ALW mit Text_grün_ohne_Adresse.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341191" y="5709648"/>
            <a:ext cx="2223532" cy="729808"/>
          </a:xfrm>
          <a:prstGeom prst="rect">
            <a:avLst/>
          </a:prstGeom>
        </p:spPr>
      </p:pic>
      <p:pic>
        <p:nvPicPr>
          <p:cNvPr id="13" name="Bild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79277" y="5718633"/>
            <a:ext cx="1200974" cy="711839"/>
          </a:xfrm>
          <a:prstGeom prst="rect">
            <a:avLst/>
          </a:prstGeom>
        </p:spPr>
      </p:pic>
      <p:pic>
        <p:nvPicPr>
          <p:cNvPr id="2" name="Grafik 13" descr="Variante1.jpg">
            <a:extLst>
              <a:ext uri="{FF2B5EF4-FFF2-40B4-BE49-F238E27FC236}">
                <a16:creationId xmlns:a16="http://schemas.microsoft.com/office/drawing/2014/main" id="{EF5D11D1-CC12-45A9-98CA-E0FF82618E7F}"/>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a:stretch/>
        </p:blipFill>
        <p:spPr bwMode="auto">
          <a:xfrm>
            <a:off x="335805" y="1301260"/>
            <a:ext cx="2700000" cy="2426400"/>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0725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Zweck des Vorhabens</a:t>
            </a:r>
          </a:p>
        </p:txBody>
      </p:sp>
      <p:sp>
        <p:nvSpPr>
          <p:cNvPr id="6" name="Inhaltsplatzhalter 2"/>
          <p:cNvSpPr>
            <a:spLocks noGrp="1"/>
          </p:cNvSpPr>
          <p:nvPr>
            <p:ph idx="1"/>
          </p:nvPr>
        </p:nvSpPr>
        <p:spPr>
          <a:xfrm>
            <a:off x="313766" y="1344706"/>
            <a:ext cx="8524644" cy="4942883"/>
          </a:xfrm>
        </p:spPr>
        <p:txBody>
          <a:bodyPr>
            <a:noAutofit/>
          </a:bodyPr>
          <a:lstStyle/>
          <a:p>
            <a:r>
              <a:rPr lang="de-DE" dirty="0"/>
              <a:t>Die Stadt Neustadt a. </a:t>
            </a:r>
            <a:r>
              <a:rPr lang="de-DE" dirty="0" err="1"/>
              <a:t>Rbge</a:t>
            </a:r>
            <a:r>
              <a:rPr lang="de-DE" dirty="0"/>
              <a:t>. plant den Hochwasserschutz für das Wohngebiet </a:t>
            </a:r>
            <a:r>
              <a:rPr lang="de-DE" dirty="0" err="1"/>
              <a:t>Silbernkamp</a:t>
            </a:r>
            <a:r>
              <a:rPr lang="de-DE" dirty="0"/>
              <a:t>. Bei einem einhundertjährlichen Hochwasser (HQ</a:t>
            </a:r>
            <a:r>
              <a:rPr lang="de-DE" baseline="-25000" dirty="0"/>
              <a:t>100</a:t>
            </a:r>
            <a:r>
              <a:rPr lang="de-DE" dirty="0"/>
              <a:t>) werden weite Teile des Wohngebietes mit Wassertiefen bis zu über 1,0 m überflutet. </a:t>
            </a:r>
          </a:p>
          <a:p>
            <a:r>
              <a:rPr lang="de-DE" dirty="0"/>
              <a:t>Von den Überschwemmungen wären rund 250 Wohn- sowie 186 Nebengebäude betroffen. Die Schadenssumme bei einem HQ</a:t>
            </a:r>
            <a:r>
              <a:rPr lang="de-DE" baseline="-25000" dirty="0"/>
              <a:t>100</a:t>
            </a:r>
            <a:r>
              <a:rPr lang="de-DE" dirty="0"/>
              <a:t> wurde im Jahr 2003 auf 4,5 Millionen Euro mit einem Kosten-Nutzen-Verhältnis von etwa 1:3 beziffert. Darüber hinaus besteht eine Gefährdung durch Rückstau in die Regenwasserkanäle. </a:t>
            </a:r>
          </a:p>
          <a:p>
            <a:r>
              <a:rPr lang="de-DE" dirty="0"/>
              <a:t>Die Stadt Neustadt a. </a:t>
            </a:r>
            <a:r>
              <a:rPr lang="de-DE" dirty="0" err="1"/>
              <a:t>Rbge</a:t>
            </a:r>
            <a:r>
              <a:rPr lang="de-DE" dirty="0"/>
              <a:t>. plant daher, einen linienhaften technischen Hochwasserschutz für das betroffene Gebiet in Form eines Hochwasserschutzdeiches umzusetzen. </a:t>
            </a:r>
          </a:p>
        </p:txBody>
      </p:sp>
    </p:spTree>
    <p:extLst>
      <p:ext uri="{BB962C8B-B14F-4D97-AF65-F5344CB8AC3E}">
        <p14:creationId xmlns:p14="http://schemas.microsoft.com/office/powerpoint/2010/main" val="398671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Geplante technische Maßnahmen</a:t>
            </a:r>
          </a:p>
        </p:txBody>
      </p:sp>
      <p:pic>
        <p:nvPicPr>
          <p:cNvPr id="3" name="Grafik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6017" y="1224500"/>
            <a:ext cx="7454800" cy="5132719"/>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7" name="Inhaltsplatzhalter 2"/>
          <p:cNvSpPr>
            <a:spLocks noGrp="1"/>
          </p:cNvSpPr>
          <p:nvPr>
            <p:ph idx="1"/>
          </p:nvPr>
        </p:nvSpPr>
        <p:spPr>
          <a:xfrm>
            <a:off x="5921783" y="1113182"/>
            <a:ext cx="2763389" cy="2204300"/>
          </a:xfrm>
          <a:solidFill>
            <a:schemeClr val="bg1"/>
          </a:solidFill>
          <a:ln w="19050">
            <a:solidFill>
              <a:srgbClr val="7030A0"/>
            </a:solidFill>
          </a:ln>
        </p:spPr>
        <p:txBody>
          <a:bodyPr>
            <a:noAutofit/>
          </a:bodyPr>
          <a:lstStyle/>
          <a:p>
            <a:pPr marL="265113" lvl="1" indent="-265113" defTabSz="479425">
              <a:lnSpc>
                <a:spcPct val="80000"/>
              </a:lnSpc>
              <a:spcBef>
                <a:spcPts val="600"/>
              </a:spcBef>
              <a:buFont typeface="Calibri" pitchFamily="34" charset="0"/>
              <a:buChar char="+"/>
            </a:pPr>
            <a:r>
              <a:rPr lang="de-DE" sz="1800" dirty="0">
                <a:solidFill>
                  <a:srgbClr val="7030A0"/>
                </a:solidFill>
              </a:rPr>
              <a:t>Vorlandabgrabungen zum Ausgleich der Querschnittseinengung</a:t>
            </a:r>
          </a:p>
          <a:p>
            <a:pPr marL="265113" lvl="1" indent="-265113" defTabSz="479425">
              <a:lnSpc>
                <a:spcPct val="80000"/>
              </a:lnSpc>
              <a:spcBef>
                <a:spcPts val="600"/>
              </a:spcBef>
              <a:buFont typeface="Calibri" pitchFamily="34" charset="0"/>
              <a:buChar char="+"/>
            </a:pPr>
            <a:r>
              <a:rPr lang="de-DE" sz="1800" dirty="0">
                <a:solidFill>
                  <a:srgbClr val="7030A0"/>
                </a:solidFill>
              </a:rPr>
              <a:t>Abgrabung um bis zu 60 cm auf 66.000 m²</a:t>
            </a:r>
          </a:p>
          <a:p>
            <a:pPr marL="265113" lvl="1" indent="-265113" defTabSz="479425">
              <a:lnSpc>
                <a:spcPct val="80000"/>
              </a:lnSpc>
              <a:spcBef>
                <a:spcPts val="600"/>
              </a:spcBef>
              <a:buFont typeface="Calibri" pitchFamily="34" charset="0"/>
              <a:buChar char="+"/>
            </a:pPr>
            <a:r>
              <a:rPr lang="de-DE" sz="1800" dirty="0">
                <a:solidFill>
                  <a:srgbClr val="7030A0"/>
                </a:solidFill>
              </a:rPr>
              <a:t>Zusammen mit der  Bodenentnahme werden rund 38.000 m³ </a:t>
            </a:r>
            <a:r>
              <a:rPr lang="de-DE" sz="1800" dirty="0" err="1">
                <a:solidFill>
                  <a:srgbClr val="7030A0"/>
                </a:solidFill>
              </a:rPr>
              <a:t>Auelehm</a:t>
            </a:r>
            <a:r>
              <a:rPr lang="de-DE" sz="1800" dirty="0">
                <a:solidFill>
                  <a:srgbClr val="7030A0"/>
                </a:solidFill>
              </a:rPr>
              <a:t> gewonnen</a:t>
            </a:r>
          </a:p>
        </p:txBody>
      </p:sp>
      <p:sp>
        <p:nvSpPr>
          <p:cNvPr id="5" name="Inhaltsplatzhalter 2">
            <a:extLst>
              <a:ext uri="{FF2B5EF4-FFF2-40B4-BE49-F238E27FC236}">
                <a16:creationId xmlns:a16="http://schemas.microsoft.com/office/drawing/2014/main" id="{D83BCABB-D847-44F4-80A6-20D2D88F6980}"/>
              </a:ext>
            </a:extLst>
          </p:cNvPr>
          <p:cNvSpPr txBox="1">
            <a:spLocks/>
          </p:cNvSpPr>
          <p:nvPr/>
        </p:nvSpPr>
        <p:spPr>
          <a:xfrm>
            <a:off x="472792" y="3595778"/>
            <a:ext cx="2763389" cy="1363955"/>
          </a:xfrm>
          <a:prstGeom prst="rect">
            <a:avLst/>
          </a:prstGeom>
          <a:solidFill>
            <a:schemeClr val="bg1"/>
          </a:solidFill>
          <a:ln w="19050">
            <a:solidFill>
              <a:srgbClr val="7030A0"/>
            </a:solidFill>
          </a:ln>
        </p:spPr>
        <p:txBody>
          <a:bodyPr vert="horz" lIns="91440" tIns="45720" rIns="91440" bIns="45720" rtlCol="0">
            <a:noAutofit/>
          </a:bodyPr>
          <a:lstStyle>
            <a:lvl1pPr marL="401638" indent="-401638" algn="l" defTabSz="914400" rtl="0" eaLnBrk="1" latinLnBrk="0" hangingPunct="1">
              <a:lnSpc>
                <a:spcPct val="90000"/>
              </a:lnSpc>
              <a:spcBef>
                <a:spcPts val="1000"/>
              </a:spcBef>
              <a:buFont typeface="LucidaGrande" charset="0"/>
              <a:buChar char="+"/>
              <a:tabLst/>
              <a:defRPr sz="2200" kern="1200">
                <a:solidFill>
                  <a:srgbClr val="004A7B"/>
                </a:solidFill>
                <a:latin typeface="+mn-lt"/>
                <a:ea typeface="+mn-ea"/>
                <a:cs typeface="+mn-cs"/>
              </a:defRPr>
            </a:lvl1pPr>
            <a:lvl2pPr marL="803275" indent="-346075" algn="l" defTabSz="914400" rtl="0" eaLnBrk="1" latinLnBrk="0" hangingPunct="1">
              <a:lnSpc>
                <a:spcPct val="90000"/>
              </a:lnSpc>
              <a:spcBef>
                <a:spcPts val="500"/>
              </a:spcBef>
              <a:buFont typeface="Wingdings" charset="2"/>
              <a:buChar char="§"/>
              <a:tabLst/>
              <a:defRPr sz="2000" kern="1200">
                <a:solidFill>
                  <a:srgbClr val="004A7B"/>
                </a:solidFill>
                <a:latin typeface="+mn-lt"/>
                <a:ea typeface="+mn-ea"/>
                <a:cs typeface="+mn-cs"/>
              </a:defRPr>
            </a:lvl2pPr>
            <a:lvl3pPr marL="1250950" indent="-336550" algn="l" defTabSz="914400" rtl="0" eaLnBrk="1" latinLnBrk="0" hangingPunct="1">
              <a:lnSpc>
                <a:spcPct val="90000"/>
              </a:lnSpc>
              <a:spcBef>
                <a:spcPts val="500"/>
              </a:spcBef>
              <a:buFont typeface="Wingdings" charset="2"/>
              <a:buChar char="§"/>
              <a:tabLst/>
              <a:defRPr sz="2000" kern="1200">
                <a:solidFill>
                  <a:srgbClr val="004A7B"/>
                </a:solidFill>
                <a:latin typeface="+mn-lt"/>
                <a:ea typeface="+mn-ea"/>
                <a:cs typeface="+mn-cs"/>
              </a:defRPr>
            </a:lvl3pPr>
            <a:lvl4pPr marL="1652588" indent="-280988" algn="l" defTabSz="914400" rtl="0" eaLnBrk="1" latinLnBrk="0" hangingPunct="1">
              <a:lnSpc>
                <a:spcPct val="90000"/>
              </a:lnSpc>
              <a:spcBef>
                <a:spcPts val="500"/>
              </a:spcBef>
              <a:buFont typeface="Wingdings" charset="2"/>
              <a:buChar char="§"/>
              <a:tabLst/>
              <a:defRPr sz="1800" kern="1200">
                <a:solidFill>
                  <a:srgbClr val="004A7B"/>
                </a:solidFill>
                <a:latin typeface="+mn-lt"/>
                <a:ea typeface="+mn-ea"/>
                <a:cs typeface="+mn-cs"/>
              </a:defRPr>
            </a:lvl4pPr>
            <a:lvl5pPr marL="2090738" indent="-261938" algn="l" defTabSz="914400" rtl="0" eaLnBrk="1" latinLnBrk="0" hangingPunct="1">
              <a:lnSpc>
                <a:spcPct val="90000"/>
              </a:lnSpc>
              <a:spcBef>
                <a:spcPts val="500"/>
              </a:spcBef>
              <a:buFont typeface="Wingdings" charset="2"/>
              <a:buChar char="§"/>
              <a:tabLst/>
              <a:defRPr sz="1800" kern="1200">
                <a:solidFill>
                  <a:srgbClr val="004A7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5113" indent="-265113" defTabSz="479425">
              <a:lnSpc>
                <a:spcPct val="80000"/>
              </a:lnSpc>
              <a:spcBef>
                <a:spcPts val="600"/>
              </a:spcBef>
              <a:buFont typeface="Calibri" pitchFamily="34" charset="0"/>
              <a:buChar char="+"/>
            </a:pPr>
            <a:r>
              <a:rPr lang="de-DE" sz="1800" dirty="0">
                <a:solidFill>
                  <a:srgbClr val="7030A0"/>
                </a:solidFill>
              </a:rPr>
              <a:t>Hochwasserschutzdeich</a:t>
            </a:r>
          </a:p>
          <a:p>
            <a:pPr marL="265113" lvl="1" indent="-265113" defTabSz="479425">
              <a:lnSpc>
                <a:spcPct val="80000"/>
              </a:lnSpc>
              <a:spcBef>
                <a:spcPts val="600"/>
              </a:spcBef>
              <a:buFont typeface="Calibri" pitchFamily="34" charset="0"/>
              <a:buChar char="+"/>
            </a:pPr>
            <a:r>
              <a:rPr lang="de-DE" sz="1800" dirty="0">
                <a:solidFill>
                  <a:srgbClr val="7030A0"/>
                </a:solidFill>
              </a:rPr>
              <a:t>Länge 1.115 m</a:t>
            </a:r>
          </a:p>
          <a:p>
            <a:pPr marL="265113" lvl="1" indent="-265113" defTabSz="479425">
              <a:lnSpc>
                <a:spcPct val="80000"/>
              </a:lnSpc>
              <a:spcBef>
                <a:spcPts val="600"/>
              </a:spcBef>
              <a:buFont typeface="Calibri" pitchFamily="34" charset="0"/>
              <a:buChar char="+"/>
            </a:pPr>
            <a:r>
              <a:rPr lang="de-DE" sz="1800" dirty="0">
                <a:solidFill>
                  <a:srgbClr val="7030A0"/>
                </a:solidFill>
              </a:rPr>
              <a:t>Abstand Deichfuß zu Baugrenzen 50 m gemäß § 16 NDG</a:t>
            </a:r>
          </a:p>
        </p:txBody>
      </p:sp>
    </p:spTree>
    <p:extLst>
      <p:ext uri="{BB962C8B-B14F-4D97-AF65-F5344CB8AC3E}">
        <p14:creationId xmlns:p14="http://schemas.microsoft.com/office/powerpoint/2010/main" val="2278922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Geplante technische Maßnahmen</a:t>
            </a:r>
          </a:p>
        </p:txBody>
      </p:sp>
      <p:sp>
        <p:nvSpPr>
          <p:cNvPr id="7" name="Inhaltsplatzhalter 2"/>
          <p:cNvSpPr>
            <a:spLocks noGrp="1"/>
          </p:cNvSpPr>
          <p:nvPr>
            <p:ph idx="1"/>
          </p:nvPr>
        </p:nvSpPr>
        <p:spPr>
          <a:xfrm>
            <a:off x="313766" y="3758164"/>
            <a:ext cx="8524644" cy="2908358"/>
          </a:xfrm>
        </p:spPr>
        <p:txBody>
          <a:bodyPr vert="horz" lIns="91440" tIns="45720" rIns="91440" bIns="45720" rtlCol="0">
            <a:noAutofit/>
          </a:bodyPr>
          <a:lstStyle/>
          <a:p>
            <a:pPr>
              <a:lnSpc>
                <a:spcPct val="80000"/>
              </a:lnSpc>
            </a:pPr>
            <a:r>
              <a:rPr lang="de-DE" dirty="0"/>
              <a:t>Regelprofil Deich</a:t>
            </a:r>
          </a:p>
          <a:p>
            <a:pPr>
              <a:lnSpc>
                <a:spcPct val="80000"/>
              </a:lnSpc>
            </a:pPr>
            <a:r>
              <a:rPr lang="de-DE" dirty="0"/>
              <a:t>Kronenbreite 3,0 m</a:t>
            </a:r>
          </a:p>
          <a:p>
            <a:pPr>
              <a:lnSpc>
                <a:spcPct val="80000"/>
              </a:lnSpc>
            </a:pPr>
            <a:r>
              <a:rPr lang="de-DE" dirty="0"/>
              <a:t>Böschungsneigung 1:3</a:t>
            </a:r>
          </a:p>
          <a:p>
            <a:pPr>
              <a:lnSpc>
                <a:spcPct val="80000"/>
              </a:lnSpc>
            </a:pPr>
            <a:r>
              <a:rPr lang="de-DE" dirty="0"/>
              <a:t>Freibord 0,50 m über HQ100-Wasserstand</a:t>
            </a:r>
          </a:p>
          <a:p>
            <a:pPr>
              <a:lnSpc>
                <a:spcPct val="80000"/>
              </a:lnSpc>
            </a:pPr>
            <a:r>
              <a:rPr lang="de-DE" dirty="0"/>
              <a:t>Höhe bis zu 3,30 m über Gelände</a:t>
            </a:r>
          </a:p>
        </p:txBody>
      </p:sp>
      <p:pic>
        <p:nvPicPr>
          <p:cNvPr id="14" name="Grafik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3766" y="1160529"/>
            <a:ext cx="8524644" cy="2427444"/>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0303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Geplante technische Maßnahmen</a:t>
            </a:r>
          </a:p>
        </p:txBody>
      </p:sp>
      <p:pic>
        <p:nvPicPr>
          <p:cNvPr id="6" name="Grafik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3766" y="1160529"/>
            <a:ext cx="8524644" cy="2427444"/>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7" name="Inhaltsplatzhalter 2"/>
          <p:cNvSpPr>
            <a:spLocks noGrp="1"/>
          </p:cNvSpPr>
          <p:nvPr>
            <p:ph idx="1"/>
          </p:nvPr>
        </p:nvSpPr>
        <p:spPr>
          <a:xfrm>
            <a:off x="313766" y="3772151"/>
            <a:ext cx="8524644" cy="2675540"/>
          </a:xfrm>
        </p:spPr>
        <p:txBody>
          <a:bodyPr vert="horz" lIns="91440" tIns="45720" rIns="91440" bIns="45720" rtlCol="0">
            <a:noAutofit/>
          </a:bodyPr>
          <a:lstStyle/>
          <a:p>
            <a:pPr>
              <a:lnSpc>
                <a:spcPct val="80000"/>
              </a:lnSpc>
            </a:pPr>
            <a:r>
              <a:rPr lang="de-DE" dirty="0"/>
              <a:t>Ausbildung als Zwei-Zonen-Deich</a:t>
            </a:r>
          </a:p>
          <a:p>
            <a:pPr>
              <a:lnSpc>
                <a:spcPct val="80000"/>
              </a:lnSpc>
            </a:pPr>
            <a:r>
              <a:rPr lang="de-DE" dirty="0"/>
              <a:t>Entwässerungsmulde führt das Sickerwasser ab</a:t>
            </a:r>
          </a:p>
          <a:p>
            <a:pPr>
              <a:lnSpc>
                <a:spcPct val="80000"/>
              </a:lnSpc>
            </a:pPr>
            <a:r>
              <a:rPr lang="de-DE" dirty="0"/>
              <a:t>Sickerschlitz zur Druckentlastung der bindigen Auelehmschicht</a:t>
            </a:r>
          </a:p>
          <a:p>
            <a:r>
              <a:rPr lang="de-DE" dirty="0"/>
              <a:t>Deichverteidigungsweg auf binnenseitiger Berme</a:t>
            </a:r>
          </a:p>
          <a:p>
            <a:r>
              <a:rPr lang="de-DE" dirty="0"/>
              <a:t>beidseitig 10 m Streifen </a:t>
            </a:r>
            <a:r>
              <a:rPr lang="de-DE" dirty="0" err="1"/>
              <a:t>gehölzfrei</a:t>
            </a:r>
            <a:endParaRPr lang="de-DE" dirty="0"/>
          </a:p>
        </p:txBody>
      </p:sp>
    </p:spTree>
    <p:extLst>
      <p:ext uri="{BB962C8B-B14F-4D97-AF65-F5344CB8AC3E}">
        <p14:creationId xmlns:p14="http://schemas.microsoft.com/office/powerpoint/2010/main" val="1693497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313766" y="990338"/>
            <a:ext cx="8528651" cy="5542974"/>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 name="Titel 1"/>
          <p:cNvSpPr>
            <a:spLocks noGrp="1"/>
          </p:cNvSpPr>
          <p:nvPr>
            <p:ph type="title"/>
          </p:nvPr>
        </p:nvSpPr>
        <p:spPr/>
        <p:txBody>
          <a:bodyPr>
            <a:normAutofit/>
          </a:bodyPr>
          <a:lstStyle/>
          <a:p>
            <a:r>
              <a:rPr lang="de-DE" sz="2000" dirty="0"/>
              <a:t>Geplante technische Maßnahmen</a:t>
            </a:r>
          </a:p>
        </p:txBody>
      </p:sp>
      <p:sp>
        <p:nvSpPr>
          <p:cNvPr id="10" name="Inhaltsplatzhalter 2"/>
          <p:cNvSpPr>
            <a:spLocks noGrp="1"/>
          </p:cNvSpPr>
          <p:nvPr>
            <p:ph idx="1"/>
          </p:nvPr>
        </p:nvSpPr>
        <p:spPr>
          <a:xfrm>
            <a:off x="5111262" y="953937"/>
            <a:ext cx="3876429" cy="2695848"/>
          </a:xfrm>
          <a:solidFill>
            <a:schemeClr val="bg1"/>
          </a:solidFill>
          <a:ln w="19050">
            <a:solidFill>
              <a:srgbClr val="7030A0"/>
            </a:solidFill>
          </a:ln>
        </p:spPr>
        <p:txBody>
          <a:bodyPr vert="horz" lIns="91440" tIns="45720" rIns="91440" bIns="45720" rtlCol="0">
            <a:noAutofit/>
          </a:bodyPr>
          <a:lstStyle/>
          <a:p>
            <a:pPr marL="265113" indent="-265113" defTabSz="479425">
              <a:lnSpc>
                <a:spcPct val="80000"/>
              </a:lnSpc>
              <a:spcBef>
                <a:spcPts val="600"/>
              </a:spcBef>
              <a:buFont typeface="Calibri" pitchFamily="34" charset="0"/>
              <a:buChar char="+"/>
            </a:pPr>
            <a:r>
              <a:rPr lang="de-DE" sz="1800" dirty="0">
                <a:solidFill>
                  <a:srgbClr val="7030A0"/>
                </a:solidFill>
              </a:rPr>
              <a:t>Hochwassersicheres Tor Kasematte</a:t>
            </a:r>
          </a:p>
          <a:p>
            <a:pPr marL="265113" indent="-265113" defTabSz="479425">
              <a:lnSpc>
                <a:spcPct val="80000"/>
              </a:lnSpc>
              <a:spcBef>
                <a:spcPts val="600"/>
              </a:spcBef>
              <a:buFont typeface="Calibri" pitchFamily="34" charset="0"/>
              <a:buChar char="+"/>
            </a:pPr>
            <a:r>
              <a:rPr lang="de-DE" sz="1800" dirty="0">
                <a:solidFill>
                  <a:srgbClr val="7030A0"/>
                </a:solidFill>
              </a:rPr>
              <a:t>Anschluss an die historische Festungsmauer</a:t>
            </a:r>
          </a:p>
          <a:p>
            <a:pPr marL="265113" indent="-265113" defTabSz="479425">
              <a:lnSpc>
                <a:spcPct val="80000"/>
              </a:lnSpc>
              <a:spcBef>
                <a:spcPts val="600"/>
              </a:spcBef>
              <a:buFont typeface="Calibri" pitchFamily="34" charset="0"/>
              <a:buChar char="+"/>
            </a:pPr>
            <a:r>
              <a:rPr lang="de-DE" sz="1800" dirty="0" err="1">
                <a:solidFill>
                  <a:srgbClr val="7030A0"/>
                </a:solidFill>
              </a:rPr>
              <a:t>Deichtor</a:t>
            </a:r>
            <a:endParaRPr lang="de-DE" sz="1800" dirty="0">
              <a:solidFill>
                <a:srgbClr val="7030A0"/>
              </a:solidFill>
            </a:endParaRPr>
          </a:p>
          <a:p>
            <a:pPr marL="265113" indent="-265113" defTabSz="479425">
              <a:lnSpc>
                <a:spcPct val="80000"/>
              </a:lnSpc>
              <a:spcBef>
                <a:spcPts val="600"/>
              </a:spcBef>
              <a:buFont typeface="Calibri" pitchFamily="34" charset="0"/>
              <a:buChar char="+"/>
            </a:pPr>
            <a:r>
              <a:rPr lang="de-DE" sz="1800" dirty="0">
                <a:solidFill>
                  <a:srgbClr val="7030A0"/>
                </a:solidFill>
              </a:rPr>
              <a:t>Ersatzbau Pumpwerk Nord</a:t>
            </a:r>
          </a:p>
          <a:p>
            <a:pPr marL="265113" indent="-265113" defTabSz="479425">
              <a:lnSpc>
                <a:spcPct val="80000"/>
              </a:lnSpc>
              <a:spcBef>
                <a:spcPts val="600"/>
              </a:spcBef>
              <a:buFont typeface="Calibri" pitchFamily="34" charset="0"/>
              <a:buChar char="+"/>
            </a:pPr>
            <a:r>
              <a:rPr lang="de-DE" sz="1800" dirty="0">
                <a:solidFill>
                  <a:srgbClr val="7030A0"/>
                </a:solidFill>
              </a:rPr>
              <a:t>Stahlspundwand bei Station 0+920 (Weiden-Auwald ist prioritärer FFH-Lebensraumtyp)</a:t>
            </a:r>
          </a:p>
          <a:p>
            <a:pPr marL="265113" indent="-265113" defTabSz="479425">
              <a:lnSpc>
                <a:spcPct val="80000"/>
              </a:lnSpc>
              <a:spcBef>
                <a:spcPts val="600"/>
              </a:spcBef>
              <a:buFont typeface="Calibri" pitchFamily="34" charset="0"/>
            </a:pPr>
            <a:r>
              <a:rPr lang="de-DE" sz="1800" dirty="0">
                <a:solidFill>
                  <a:srgbClr val="7030A0"/>
                </a:solidFill>
              </a:rPr>
              <a:t>Vorhandener Teich bei Station 0+900 wird teilweise verfüllt</a:t>
            </a:r>
          </a:p>
          <a:p>
            <a:pPr marL="265113" indent="-265113" defTabSz="479425">
              <a:lnSpc>
                <a:spcPct val="80000"/>
              </a:lnSpc>
              <a:spcBef>
                <a:spcPts val="600"/>
              </a:spcBef>
              <a:buFont typeface="Calibri" pitchFamily="34" charset="0"/>
            </a:pPr>
            <a:endParaRPr lang="de-DE" sz="1800" dirty="0">
              <a:solidFill>
                <a:srgbClr val="7030A0"/>
              </a:solidFill>
            </a:endParaRPr>
          </a:p>
          <a:p>
            <a:pPr marL="265113" indent="-265113" defTabSz="479425">
              <a:lnSpc>
                <a:spcPct val="80000"/>
              </a:lnSpc>
              <a:spcBef>
                <a:spcPts val="600"/>
              </a:spcBef>
              <a:buFont typeface="Calibri" pitchFamily="34" charset="0"/>
            </a:pPr>
            <a:endParaRPr lang="de-DE" sz="1800" dirty="0">
              <a:solidFill>
                <a:srgbClr val="7030A0"/>
              </a:solidFill>
            </a:endParaRPr>
          </a:p>
        </p:txBody>
      </p:sp>
    </p:spTree>
    <p:extLst>
      <p:ext uri="{BB962C8B-B14F-4D97-AF65-F5344CB8AC3E}">
        <p14:creationId xmlns:p14="http://schemas.microsoft.com/office/powerpoint/2010/main" val="3500189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242283" y="1032468"/>
            <a:ext cx="5798383" cy="5591298"/>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 name="Titel 1"/>
          <p:cNvSpPr>
            <a:spLocks noGrp="1"/>
          </p:cNvSpPr>
          <p:nvPr>
            <p:ph type="title"/>
          </p:nvPr>
        </p:nvSpPr>
        <p:spPr/>
        <p:txBody>
          <a:bodyPr>
            <a:normAutofit/>
          </a:bodyPr>
          <a:lstStyle/>
          <a:p>
            <a:r>
              <a:rPr lang="de-DE" sz="2000" dirty="0"/>
              <a:t>Geplante technische Maßnahmen</a:t>
            </a:r>
          </a:p>
        </p:txBody>
      </p:sp>
      <p:sp>
        <p:nvSpPr>
          <p:cNvPr id="7" name="Inhaltsplatzhalter 2"/>
          <p:cNvSpPr>
            <a:spLocks noGrp="1"/>
          </p:cNvSpPr>
          <p:nvPr>
            <p:ph idx="1"/>
          </p:nvPr>
        </p:nvSpPr>
        <p:spPr>
          <a:xfrm>
            <a:off x="5744312" y="1498340"/>
            <a:ext cx="3242233" cy="2548874"/>
          </a:xfrm>
          <a:solidFill>
            <a:schemeClr val="bg1"/>
          </a:solidFill>
          <a:ln w="19050">
            <a:solidFill>
              <a:srgbClr val="7030A0"/>
            </a:solidFill>
          </a:ln>
        </p:spPr>
        <p:txBody>
          <a:bodyPr>
            <a:noAutofit/>
          </a:bodyPr>
          <a:lstStyle/>
          <a:p>
            <a:pPr marL="265113" indent="-265113" defTabSz="479425">
              <a:lnSpc>
                <a:spcPct val="80000"/>
              </a:lnSpc>
              <a:spcBef>
                <a:spcPts val="600"/>
              </a:spcBef>
              <a:buFont typeface="Calibri" pitchFamily="34" charset="0"/>
            </a:pPr>
            <a:r>
              <a:rPr lang="de-DE" sz="1800" dirty="0">
                <a:solidFill>
                  <a:srgbClr val="7030A0"/>
                </a:solidFill>
              </a:rPr>
              <a:t>Flächige Aufhöhung im Bereich des Kindergartens </a:t>
            </a:r>
          </a:p>
          <a:p>
            <a:pPr marL="265113" indent="-265113" defTabSz="479425">
              <a:lnSpc>
                <a:spcPct val="80000"/>
              </a:lnSpc>
              <a:spcBef>
                <a:spcPts val="600"/>
              </a:spcBef>
              <a:buFont typeface="Calibri" pitchFamily="34" charset="0"/>
            </a:pPr>
            <a:r>
              <a:rPr lang="de-DE" sz="1800" dirty="0">
                <a:solidFill>
                  <a:srgbClr val="7030A0"/>
                </a:solidFill>
              </a:rPr>
              <a:t>Deichüberfahrt bei Station 0+050 (Verlängerung Röntgenstraße)</a:t>
            </a:r>
          </a:p>
          <a:p>
            <a:pPr marL="265113" indent="-265113" defTabSz="479425">
              <a:lnSpc>
                <a:spcPct val="80000"/>
              </a:lnSpc>
              <a:spcBef>
                <a:spcPts val="600"/>
              </a:spcBef>
              <a:buFont typeface="Calibri" pitchFamily="34" charset="0"/>
              <a:buChar char="+"/>
            </a:pPr>
            <a:r>
              <a:rPr lang="de-DE" sz="1800" dirty="0">
                <a:solidFill>
                  <a:srgbClr val="7030A0"/>
                </a:solidFill>
              </a:rPr>
              <a:t>Verlängerung der Freigefälle- und der Druckrohrleitung des Pumpwerks Süd</a:t>
            </a:r>
          </a:p>
          <a:p>
            <a:pPr marL="265113" indent="-265113" defTabSz="479425">
              <a:lnSpc>
                <a:spcPct val="80000"/>
              </a:lnSpc>
              <a:spcBef>
                <a:spcPts val="600"/>
              </a:spcBef>
              <a:buFont typeface="Calibri" pitchFamily="34" charset="0"/>
              <a:buChar char="+"/>
            </a:pPr>
            <a:r>
              <a:rPr lang="de-DE" sz="1800" dirty="0">
                <a:solidFill>
                  <a:srgbClr val="7030A0"/>
                </a:solidFill>
              </a:rPr>
              <a:t>Dichtungsspundwand im Bereich der Altablagerung</a:t>
            </a:r>
          </a:p>
        </p:txBody>
      </p:sp>
    </p:spTree>
    <p:extLst>
      <p:ext uri="{BB962C8B-B14F-4D97-AF65-F5344CB8AC3E}">
        <p14:creationId xmlns:p14="http://schemas.microsoft.com/office/powerpoint/2010/main" val="1354316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Geplante technische Maßnahmen</a:t>
            </a:r>
          </a:p>
        </p:txBody>
      </p:sp>
      <p:sp>
        <p:nvSpPr>
          <p:cNvPr id="5" name="Inhaltsplatzhalter 2"/>
          <p:cNvSpPr>
            <a:spLocks noGrp="1"/>
          </p:cNvSpPr>
          <p:nvPr>
            <p:ph idx="1"/>
          </p:nvPr>
        </p:nvSpPr>
        <p:spPr>
          <a:xfrm>
            <a:off x="313765" y="1344706"/>
            <a:ext cx="8524645" cy="4942883"/>
          </a:xfrm>
        </p:spPr>
        <p:txBody>
          <a:bodyPr>
            <a:noAutofit/>
          </a:bodyPr>
          <a:lstStyle/>
          <a:p>
            <a:r>
              <a:rPr lang="de-DE" dirty="0"/>
              <a:t>Anschluss an die historische Festungsmauer</a:t>
            </a:r>
          </a:p>
          <a:p>
            <a:r>
              <a:rPr lang="de-DE" dirty="0" err="1"/>
              <a:t>Deichtor</a:t>
            </a:r>
            <a:r>
              <a:rPr lang="de-DE" dirty="0"/>
              <a:t> mit lichter Durchfahrtsbreite 5,0 m</a:t>
            </a:r>
          </a:p>
          <a:p>
            <a:pPr lvl="1"/>
            <a:endParaRPr lang="de-DE" dirty="0"/>
          </a:p>
        </p:txBody>
      </p:sp>
      <p:pic>
        <p:nvPicPr>
          <p:cNvPr id="6" name="Picture 2" descr="P:\2011\11067\09_Sonstiges\Fotos_Deichtore\Deichtor_Ricklingen_DSC02913.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85846" y="2476171"/>
            <a:ext cx="4708523" cy="32400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7" name="Grafik 13" descr="Variante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3766" y="3316248"/>
            <a:ext cx="4284467" cy="3240000"/>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8" name="Inhaltsplatzhalter 2"/>
          <p:cNvSpPr txBox="1">
            <a:spLocks/>
          </p:cNvSpPr>
          <p:nvPr/>
        </p:nvSpPr>
        <p:spPr>
          <a:xfrm>
            <a:off x="1578702" y="6033473"/>
            <a:ext cx="1758461" cy="445477"/>
          </a:xfrm>
          <a:prstGeom prst="rect">
            <a:avLst/>
          </a:prstGeom>
        </p:spPr>
        <p:txBody>
          <a:bodyPr vert="horz" lIns="91440" tIns="45720" rIns="91440" bIns="45720" rtlCol="0">
            <a:noAutofit/>
          </a:bodyPr>
          <a:lstStyle/>
          <a:p>
            <a:pPr marL="401638" marR="0" lvl="0" indent="-401638" algn="l" defTabSz="914400" rtl="0" eaLnBrk="1" fontAlgn="auto" latinLnBrk="0" hangingPunct="1">
              <a:lnSpc>
                <a:spcPct val="90000"/>
              </a:lnSpc>
              <a:spcBef>
                <a:spcPts val="1000"/>
              </a:spcBef>
              <a:spcAft>
                <a:spcPts val="0"/>
              </a:spcAft>
              <a:buClrTx/>
              <a:buSzTx/>
              <a:tabLst/>
              <a:defRPr/>
            </a:pPr>
            <a:r>
              <a:rPr lang="de-DE" sz="2200" dirty="0">
                <a:solidFill>
                  <a:schemeClr val="bg1"/>
                </a:solidFill>
              </a:rPr>
              <a:t>Fotomontage</a:t>
            </a:r>
            <a:endParaRPr kumimoji="0" lang="de-DE" sz="2200" i="0" u="none" strike="noStrike" kern="1200" cap="none" spc="0" normalizeH="0" baseline="0" noProof="0" dirty="0">
              <a:ln>
                <a:noFill/>
              </a:ln>
              <a:solidFill>
                <a:schemeClr val="bg1"/>
              </a:solidFill>
              <a:effectLst/>
              <a:uLnTx/>
              <a:uFillTx/>
              <a:latin typeface="+mn-lt"/>
              <a:ea typeface="+mn-ea"/>
              <a:cs typeface="+mn-cs"/>
            </a:endParaRPr>
          </a:p>
        </p:txBody>
      </p:sp>
      <p:sp>
        <p:nvSpPr>
          <p:cNvPr id="9" name="Inhaltsplatzhalter 2"/>
          <p:cNvSpPr txBox="1">
            <a:spLocks/>
          </p:cNvSpPr>
          <p:nvPr/>
        </p:nvSpPr>
        <p:spPr>
          <a:xfrm>
            <a:off x="5074948" y="5201282"/>
            <a:ext cx="3563815" cy="445477"/>
          </a:xfrm>
          <a:prstGeom prst="rect">
            <a:avLst/>
          </a:prstGeom>
        </p:spPr>
        <p:txBody>
          <a:bodyPr vert="horz" lIns="91440" tIns="45720" rIns="91440" bIns="45720" rtlCol="0">
            <a:noAutofit/>
          </a:bodyPr>
          <a:lstStyle/>
          <a:p>
            <a:pPr marL="401638" marR="0" lvl="0" indent="-401638" algn="l" defTabSz="914400" rtl="0" eaLnBrk="1" fontAlgn="auto" latinLnBrk="0" hangingPunct="1">
              <a:lnSpc>
                <a:spcPct val="90000"/>
              </a:lnSpc>
              <a:spcBef>
                <a:spcPts val="1000"/>
              </a:spcBef>
              <a:spcAft>
                <a:spcPts val="0"/>
              </a:spcAft>
              <a:buClrTx/>
              <a:buSzTx/>
              <a:tabLst/>
              <a:defRPr/>
            </a:pPr>
            <a:r>
              <a:rPr lang="de-DE" sz="2200" dirty="0">
                <a:solidFill>
                  <a:schemeClr val="bg1"/>
                </a:solidFill>
              </a:rPr>
              <a:t>Beispiel Hannover </a:t>
            </a:r>
            <a:r>
              <a:rPr lang="de-DE" sz="2200" dirty="0" err="1">
                <a:solidFill>
                  <a:schemeClr val="bg1"/>
                </a:solidFill>
              </a:rPr>
              <a:t>Ricklingen</a:t>
            </a:r>
            <a:endParaRPr kumimoji="0" lang="de-DE" sz="22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509243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6AFF8D5-2299-4116-8928-01144F5748C3}"/>
              </a:ext>
            </a:extLst>
          </p:cNvPr>
          <p:cNvPicPr>
            <a:picLocks noChangeAspect="1"/>
          </p:cNvPicPr>
          <p:nvPr/>
        </p:nvPicPr>
        <p:blipFill>
          <a:blip r:embed="rId2"/>
          <a:stretch>
            <a:fillRect/>
          </a:stretch>
        </p:blipFill>
        <p:spPr>
          <a:xfrm>
            <a:off x="478446" y="1116468"/>
            <a:ext cx="4594486" cy="5434939"/>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 name="Titel 1"/>
          <p:cNvSpPr>
            <a:spLocks noGrp="1"/>
          </p:cNvSpPr>
          <p:nvPr>
            <p:ph type="title"/>
          </p:nvPr>
        </p:nvSpPr>
        <p:spPr/>
        <p:txBody>
          <a:bodyPr>
            <a:normAutofit/>
          </a:bodyPr>
          <a:lstStyle/>
          <a:p>
            <a:r>
              <a:rPr lang="de-DE" sz="2000" dirty="0"/>
              <a:t>Geplante technische Maßnahmen</a:t>
            </a:r>
          </a:p>
        </p:txBody>
      </p:sp>
      <p:sp>
        <p:nvSpPr>
          <p:cNvPr id="5" name="Inhaltsplatzhalter 2"/>
          <p:cNvSpPr>
            <a:spLocks noGrp="1"/>
          </p:cNvSpPr>
          <p:nvPr>
            <p:ph idx="1"/>
          </p:nvPr>
        </p:nvSpPr>
        <p:spPr>
          <a:xfrm>
            <a:off x="5359179" y="1860605"/>
            <a:ext cx="3479231" cy="4426984"/>
          </a:xfrm>
        </p:spPr>
        <p:txBody>
          <a:bodyPr>
            <a:noAutofit/>
          </a:bodyPr>
          <a:lstStyle/>
          <a:p>
            <a:r>
              <a:rPr lang="de-DE" dirty="0"/>
              <a:t>Zäune und Tore</a:t>
            </a:r>
          </a:p>
          <a:p>
            <a:r>
              <a:rPr lang="de-DE" dirty="0"/>
              <a:t>Hinweisschilder</a:t>
            </a:r>
          </a:p>
          <a:p>
            <a:pPr lvl="1"/>
            <a:endParaRPr lang="de-DE" dirty="0"/>
          </a:p>
        </p:txBody>
      </p:sp>
      <p:pic>
        <p:nvPicPr>
          <p:cNvPr id="11" name="Grafik 10">
            <a:extLst>
              <a:ext uri="{FF2B5EF4-FFF2-40B4-BE49-F238E27FC236}">
                <a16:creationId xmlns:a16="http://schemas.microsoft.com/office/drawing/2014/main" id="{01EFA36C-3C5C-41EF-A672-AF262E465974}"/>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5359178" y="3429000"/>
            <a:ext cx="3479231" cy="2622971"/>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34460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FA585623-551B-4B12-A702-A0F6AB94B6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6530" y="2377440"/>
            <a:ext cx="6749569" cy="3925281"/>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6" name="Grafik 5">
            <a:extLst>
              <a:ext uri="{FF2B5EF4-FFF2-40B4-BE49-F238E27FC236}">
                <a16:creationId xmlns:a16="http://schemas.microsoft.com/office/drawing/2014/main" id="{BA61F2E6-C7F6-4464-B994-C0B7B52748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39327" y="1121134"/>
            <a:ext cx="4399083" cy="2307866"/>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 name="Titel 1"/>
          <p:cNvSpPr>
            <a:spLocks noGrp="1"/>
          </p:cNvSpPr>
          <p:nvPr>
            <p:ph type="title"/>
          </p:nvPr>
        </p:nvSpPr>
        <p:spPr/>
        <p:txBody>
          <a:bodyPr>
            <a:normAutofit/>
          </a:bodyPr>
          <a:lstStyle/>
          <a:p>
            <a:r>
              <a:rPr lang="de-DE" sz="2000" dirty="0"/>
              <a:t>Geplante technische Maßnahmen</a:t>
            </a:r>
          </a:p>
        </p:txBody>
      </p:sp>
      <p:sp>
        <p:nvSpPr>
          <p:cNvPr id="10" name="Inhaltsplatzhalter 2">
            <a:extLst>
              <a:ext uri="{FF2B5EF4-FFF2-40B4-BE49-F238E27FC236}">
                <a16:creationId xmlns:a16="http://schemas.microsoft.com/office/drawing/2014/main" id="{B4B47D47-984A-441A-A4CA-02D3A7EBB08B}"/>
              </a:ext>
            </a:extLst>
          </p:cNvPr>
          <p:cNvSpPr>
            <a:spLocks noGrp="1"/>
          </p:cNvSpPr>
          <p:nvPr>
            <p:ph idx="1"/>
          </p:nvPr>
        </p:nvSpPr>
        <p:spPr>
          <a:xfrm>
            <a:off x="313765" y="1344706"/>
            <a:ext cx="8524645" cy="4942883"/>
          </a:xfrm>
        </p:spPr>
        <p:txBody>
          <a:bodyPr>
            <a:noAutofit/>
          </a:bodyPr>
          <a:lstStyle/>
          <a:p>
            <a:r>
              <a:rPr lang="de-DE" dirty="0"/>
              <a:t>Zäune und Tore</a:t>
            </a:r>
          </a:p>
          <a:p>
            <a:r>
              <a:rPr lang="de-DE" dirty="0"/>
              <a:t>Bereich Marschstraße</a:t>
            </a:r>
          </a:p>
        </p:txBody>
      </p:sp>
    </p:spTree>
    <p:extLst>
      <p:ext uri="{BB962C8B-B14F-4D97-AF65-F5344CB8AC3E}">
        <p14:creationId xmlns:p14="http://schemas.microsoft.com/office/powerpoint/2010/main" val="4241973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9777048-8249-4B04-84AA-1F925AB6543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6529" y="2782958"/>
            <a:ext cx="8175475" cy="3519764"/>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6" name="Grafik 5">
            <a:extLst>
              <a:ext uri="{FF2B5EF4-FFF2-40B4-BE49-F238E27FC236}">
                <a16:creationId xmlns:a16="http://schemas.microsoft.com/office/drawing/2014/main" id="{BA61F2E6-C7F6-4464-B994-C0B7B52748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39327" y="1121134"/>
            <a:ext cx="4399083" cy="2307866"/>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 name="Titel 1"/>
          <p:cNvSpPr>
            <a:spLocks noGrp="1"/>
          </p:cNvSpPr>
          <p:nvPr>
            <p:ph type="title"/>
          </p:nvPr>
        </p:nvSpPr>
        <p:spPr/>
        <p:txBody>
          <a:bodyPr>
            <a:normAutofit/>
          </a:bodyPr>
          <a:lstStyle/>
          <a:p>
            <a:r>
              <a:rPr lang="de-DE" sz="2000" dirty="0"/>
              <a:t>Geplante technische Maßnahmen</a:t>
            </a:r>
          </a:p>
        </p:txBody>
      </p:sp>
      <p:sp>
        <p:nvSpPr>
          <p:cNvPr id="10" name="Inhaltsplatzhalter 2">
            <a:extLst>
              <a:ext uri="{FF2B5EF4-FFF2-40B4-BE49-F238E27FC236}">
                <a16:creationId xmlns:a16="http://schemas.microsoft.com/office/drawing/2014/main" id="{B4B47D47-984A-441A-A4CA-02D3A7EBB08B}"/>
              </a:ext>
            </a:extLst>
          </p:cNvPr>
          <p:cNvSpPr>
            <a:spLocks noGrp="1"/>
          </p:cNvSpPr>
          <p:nvPr>
            <p:ph idx="1"/>
          </p:nvPr>
        </p:nvSpPr>
        <p:spPr>
          <a:xfrm>
            <a:off x="313765" y="1344706"/>
            <a:ext cx="8524645" cy="4942883"/>
          </a:xfrm>
        </p:spPr>
        <p:txBody>
          <a:bodyPr>
            <a:noAutofit/>
          </a:bodyPr>
          <a:lstStyle/>
          <a:p>
            <a:r>
              <a:rPr lang="de-DE" dirty="0"/>
              <a:t>Zäune und Tore</a:t>
            </a:r>
          </a:p>
          <a:p>
            <a:r>
              <a:rPr lang="de-DE" dirty="0"/>
              <a:t>Bereich Röntgenstraße</a:t>
            </a:r>
          </a:p>
        </p:txBody>
      </p:sp>
    </p:spTree>
    <p:extLst>
      <p:ext uri="{BB962C8B-B14F-4D97-AF65-F5344CB8AC3E}">
        <p14:creationId xmlns:p14="http://schemas.microsoft.com/office/powerpoint/2010/main" val="19090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Auswirkungen des Vorhabens</a:t>
            </a:r>
          </a:p>
        </p:txBody>
      </p:sp>
      <p:sp>
        <p:nvSpPr>
          <p:cNvPr id="6" name="Inhaltsplatzhalter 2"/>
          <p:cNvSpPr>
            <a:spLocks noGrp="1"/>
          </p:cNvSpPr>
          <p:nvPr>
            <p:ph idx="1"/>
          </p:nvPr>
        </p:nvSpPr>
        <p:spPr>
          <a:xfrm>
            <a:off x="313766" y="1344706"/>
            <a:ext cx="8524644" cy="4942883"/>
          </a:xfrm>
        </p:spPr>
        <p:txBody>
          <a:bodyPr>
            <a:noAutofit/>
          </a:bodyPr>
          <a:lstStyle/>
          <a:p>
            <a:r>
              <a:rPr lang="de-DE" dirty="0"/>
              <a:t>Auswirkungen auf die Oberlieger</a:t>
            </a:r>
          </a:p>
          <a:p>
            <a:pPr lvl="1"/>
            <a:r>
              <a:rPr lang="de-DE" dirty="0"/>
              <a:t>Im Ergebnis der zweidimensionalen stationären hydraulischen Berechnungen ergibt sich infolge der Einengung des Leinetals durch den geplanten Hochwasserschutzdeich eine </a:t>
            </a:r>
            <a:r>
              <a:rPr lang="de-DE" dirty="0" err="1"/>
              <a:t>Wasserstandserhöhung</a:t>
            </a:r>
            <a:r>
              <a:rPr lang="de-DE" dirty="0"/>
              <a:t> bei dem Bemessungshochwasser HQ</a:t>
            </a:r>
            <a:r>
              <a:rPr lang="de-DE" baseline="-25000" dirty="0"/>
              <a:t>100</a:t>
            </a:r>
            <a:r>
              <a:rPr lang="de-DE" dirty="0"/>
              <a:t> von bis zu 2 cm. Durch die Vorlandabgrabungen, die gleichzeitig der Bodengewinnung für den Deichbau dienen, wird diese Erhöhung wieder auf null ausgeglichen. Negative Auswirkungen durch die geplante Maßnahme auf die Oberlieger können demnach ausgeschlossen werden.</a:t>
            </a:r>
          </a:p>
        </p:txBody>
      </p:sp>
      <p:pic>
        <p:nvPicPr>
          <p:cNvPr id="7" name="Picture 4"/>
          <p:cNvPicPr>
            <a:picLocks noChangeAspect="1" noChangeArrowheads="1"/>
          </p:cNvPicPr>
          <p:nvPr/>
        </p:nvPicPr>
        <p:blipFill>
          <a:blip r:embed="rId2" cstate="print"/>
          <a:srcRect/>
          <a:stretch>
            <a:fillRect/>
          </a:stretch>
        </p:blipFill>
        <p:spPr bwMode="auto">
          <a:xfrm>
            <a:off x="313766" y="4164387"/>
            <a:ext cx="8524644" cy="2011433"/>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67820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Auswirkungen des Vorhabens</a:t>
            </a:r>
          </a:p>
        </p:txBody>
      </p:sp>
      <p:sp>
        <p:nvSpPr>
          <p:cNvPr id="6" name="Inhaltsplatzhalter 2"/>
          <p:cNvSpPr>
            <a:spLocks noGrp="1"/>
          </p:cNvSpPr>
          <p:nvPr>
            <p:ph idx="1"/>
          </p:nvPr>
        </p:nvSpPr>
        <p:spPr>
          <a:xfrm>
            <a:off x="313766" y="1344706"/>
            <a:ext cx="8524644" cy="4942883"/>
          </a:xfrm>
        </p:spPr>
        <p:txBody>
          <a:bodyPr>
            <a:noAutofit/>
          </a:bodyPr>
          <a:lstStyle/>
          <a:p>
            <a:r>
              <a:rPr lang="de-DE" dirty="0"/>
              <a:t>Auswirkungen auf die Unterlieger (1/2)</a:t>
            </a:r>
          </a:p>
          <a:p>
            <a:pPr lvl="1">
              <a:defRPr/>
            </a:pPr>
            <a:r>
              <a:rPr lang="de-DE" dirty="0"/>
              <a:t>Mit dem geplanten Hochwasserschutz geht zwangsläufig ein Verlust an Retentionsraum einher. Der § 78a Wasserhaushaltsgesetz (WHG) sieht besondere Schutzvorschriften innerhalb festgesetzter </a:t>
            </a:r>
            <a:r>
              <a:rPr lang="de-DE" dirty="0" err="1"/>
              <a:t>Überschwem-mungsgebiete</a:t>
            </a:r>
            <a:r>
              <a:rPr lang="de-DE" dirty="0"/>
              <a:t> vor. Diese Schutzvorschriften gelten jedoch ausdrücklich nicht für Maßnahmen des Hochwasserschutzes.</a:t>
            </a:r>
          </a:p>
          <a:p>
            <a:pPr lvl="1">
              <a:defRPr/>
            </a:pPr>
            <a:r>
              <a:rPr lang="de-DE" dirty="0"/>
              <a:t>Unabhängig hiervon ist gem. § 68 WHG darauf zu achten, dass von dem Vorhaben keine erheblichen Hochwasserrisiken ausgehen und dass eine Zerstörung natürlicher Rückhalteflächen, vor allem in Auwäldern, vermieden wird. Bebaute, aber auch im Bebauungsplan als überbaubar festgesetzte oder als Baulücke (§ 34 BauGB) einzustufende Flächen haben den Charakter als natürliche Rückhalteflächen verloren, was für einen Großteil des durch den Deich zu schützenden Gebietes anzunehmen ist. Nach Abzug dieser Flächen kommt es durch den geplanten Deich zu einem Verlust an Retentionsraum in Höhe von rd. 157.000 m³. </a:t>
            </a:r>
          </a:p>
          <a:p>
            <a:pPr lvl="1">
              <a:defRPr/>
            </a:pPr>
            <a:endParaRPr lang="de-DE" dirty="0"/>
          </a:p>
          <a:p>
            <a:pPr lvl="1"/>
            <a:endParaRPr lang="de-DE" dirty="0"/>
          </a:p>
        </p:txBody>
      </p:sp>
    </p:spTree>
    <p:extLst>
      <p:ext uri="{BB962C8B-B14F-4D97-AF65-F5344CB8AC3E}">
        <p14:creationId xmlns:p14="http://schemas.microsoft.com/office/powerpoint/2010/main" val="2067820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Auswirkungen des Vorhabens</a:t>
            </a:r>
          </a:p>
        </p:txBody>
      </p:sp>
      <p:sp>
        <p:nvSpPr>
          <p:cNvPr id="6" name="Inhaltsplatzhalter 2"/>
          <p:cNvSpPr>
            <a:spLocks noGrp="1"/>
          </p:cNvSpPr>
          <p:nvPr>
            <p:ph idx="1"/>
          </p:nvPr>
        </p:nvSpPr>
        <p:spPr>
          <a:xfrm>
            <a:off x="313766" y="1344706"/>
            <a:ext cx="8524644" cy="4942883"/>
          </a:xfrm>
        </p:spPr>
        <p:txBody>
          <a:bodyPr>
            <a:noAutofit/>
          </a:bodyPr>
          <a:lstStyle/>
          <a:p>
            <a:r>
              <a:rPr lang="de-DE" dirty="0"/>
              <a:t>Auswirkungen auf die Unterlieger (2/2)</a:t>
            </a:r>
          </a:p>
          <a:p>
            <a:pPr lvl="1">
              <a:defRPr/>
            </a:pPr>
            <a:r>
              <a:rPr lang="de-DE" dirty="0"/>
              <a:t>Mit den hydraulischen Berechnungen wurde untersucht, ob durch den Verlust dieses Retentionsraumes das Hochwasserrisiko für die Unterlieger erheblich erhöht wird. Im Ergebnis zeigen die Berechnungen bei HQ</a:t>
            </a:r>
            <a:r>
              <a:rPr lang="de-DE" baseline="-25000" dirty="0"/>
              <a:t>100</a:t>
            </a:r>
            <a:r>
              <a:rPr lang="de-DE" dirty="0"/>
              <a:t> einen um bis zu 0,2 m³/s höheren Abfluss am </a:t>
            </a:r>
            <a:r>
              <a:rPr lang="de-DE" dirty="0" err="1"/>
              <a:t>unterstromigen</a:t>
            </a:r>
            <a:r>
              <a:rPr lang="de-DE" dirty="0"/>
              <a:t> Pegel Neustadt. Ausgehend vom HQ</a:t>
            </a:r>
            <a:r>
              <a:rPr lang="de-DE" baseline="-25000" dirty="0"/>
              <a:t>100</a:t>
            </a:r>
            <a:r>
              <a:rPr lang="de-DE" dirty="0"/>
              <a:t> mit 1.040 m³/s beträgt diese Erhöhung weniger als 1 ‰. Ein um 0,2 m³/s höherer Spitzenabfluss verursacht im Unterwasser am Pegel Neustadt keine messbare bzw. nachweisbare </a:t>
            </a:r>
            <a:r>
              <a:rPr lang="de-DE" dirty="0" err="1"/>
              <a:t>Wasserstandserhöhung</a:t>
            </a:r>
            <a:r>
              <a:rPr lang="de-DE" dirty="0"/>
              <a:t>. Die aufgezeigten Veränderungen der Hochwasserverhältnisse unterhalb des Maßnahmengebietes liegen damit im Bereich der rechnerischen Ungenauigkeiten und werden in der Natur nicht nachweisbar sein.</a:t>
            </a:r>
          </a:p>
          <a:p>
            <a:pPr lvl="1">
              <a:defRPr/>
            </a:pPr>
            <a:r>
              <a:rPr lang="de-DE" dirty="0"/>
              <a:t>Ein Ausgleich des verloren gehenden Retentionsraumes über das Maß der Bodengewinnung innerhalb des Überschwemmungsgebietes der Leine hinaus erscheint daher weder wasserwirtschaftlich noch wasserrechtlich erforderlich. </a:t>
            </a:r>
          </a:p>
          <a:p>
            <a:pPr lvl="1">
              <a:defRPr/>
            </a:pPr>
            <a:endParaRPr lang="de-DE" dirty="0"/>
          </a:p>
          <a:p>
            <a:pPr lvl="1"/>
            <a:endParaRPr lang="de-DE" dirty="0"/>
          </a:p>
        </p:txBody>
      </p:sp>
    </p:spTree>
    <p:extLst>
      <p:ext uri="{BB962C8B-B14F-4D97-AF65-F5344CB8AC3E}">
        <p14:creationId xmlns:p14="http://schemas.microsoft.com/office/powerpoint/2010/main" val="658531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Auswirkungen des Vorhabens</a:t>
            </a:r>
          </a:p>
        </p:txBody>
      </p:sp>
      <p:sp>
        <p:nvSpPr>
          <p:cNvPr id="6" name="Inhaltsplatzhalter 2"/>
          <p:cNvSpPr>
            <a:spLocks noGrp="1"/>
          </p:cNvSpPr>
          <p:nvPr>
            <p:ph idx="1"/>
          </p:nvPr>
        </p:nvSpPr>
        <p:spPr>
          <a:xfrm>
            <a:off x="313766" y="1344706"/>
            <a:ext cx="8524644" cy="4942883"/>
          </a:xfrm>
        </p:spPr>
        <p:txBody>
          <a:bodyPr>
            <a:noAutofit/>
          </a:bodyPr>
          <a:lstStyle/>
          <a:p>
            <a:r>
              <a:rPr lang="de-DE" dirty="0"/>
              <a:t>Auswirkungen auf das Grundwasser (1/2)</a:t>
            </a:r>
          </a:p>
          <a:p>
            <a:pPr lvl="1"/>
            <a:r>
              <a:rPr lang="de-DE" dirty="0"/>
              <a:t>Die Wasserstände der Leine werden durch das Vorhaben nicht beeinflusst. Damit einhergehend stellen sich auch keine veränderten Vorflutbedingungen für das Grundwasser ein. </a:t>
            </a:r>
          </a:p>
          <a:p>
            <a:pPr lvl="1"/>
            <a:r>
              <a:rPr lang="de-DE" dirty="0"/>
              <a:t>In diesem Bereich stellen die unter den bindigen Schichten anstehenden Sande den Grundwasserleiter dar, siehe </a:t>
            </a:r>
            <a:r>
              <a:rPr lang="de-DE" dirty="0" err="1"/>
              <a:t>Prinzipskizze</a:t>
            </a:r>
            <a:r>
              <a:rPr lang="de-DE" dirty="0"/>
              <a:t>: </a:t>
            </a:r>
          </a:p>
        </p:txBody>
      </p:sp>
      <p:pic>
        <p:nvPicPr>
          <p:cNvPr id="5" name="Picture 2" descr="P:\2011\11067\04_Besprechungen\171127_Arbeitskreis_4\Profil.jpg">
            <a:extLst>
              <a:ext uri="{FF2B5EF4-FFF2-40B4-BE49-F238E27FC236}">
                <a16:creationId xmlns:a16="http://schemas.microsoft.com/office/drawing/2014/main" id="{09D0D8D4-2B66-4C58-8B08-4FFAE809786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05590" y="3375374"/>
            <a:ext cx="8524644" cy="2625970"/>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67820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a:t>Auswirkungen des Vorhabens</a:t>
            </a:r>
          </a:p>
        </p:txBody>
      </p:sp>
      <p:sp>
        <p:nvSpPr>
          <p:cNvPr id="6" name="Inhaltsplatzhalter 2"/>
          <p:cNvSpPr>
            <a:spLocks noGrp="1"/>
          </p:cNvSpPr>
          <p:nvPr>
            <p:ph idx="1"/>
          </p:nvPr>
        </p:nvSpPr>
        <p:spPr>
          <a:xfrm>
            <a:off x="313766" y="1344706"/>
            <a:ext cx="8524644" cy="4942883"/>
          </a:xfrm>
        </p:spPr>
        <p:txBody>
          <a:bodyPr>
            <a:noAutofit/>
          </a:bodyPr>
          <a:lstStyle/>
          <a:p>
            <a:r>
              <a:rPr lang="de-DE" dirty="0"/>
              <a:t>Auswirkungen auf das Grundwasser (2/2)</a:t>
            </a:r>
          </a:p>
          <a:p>
            <a:pPr lvl="1"/>
            <a:r>
              <a:rPr lang="de-DE" dirty="0"/>
              <a:t>Im Bereich der Altablagerung "</a:t>
            </a:r>
            <a:r>
              <a:rPr lang="de-DE" dirty="0" err="1"/>
              <a:t>Silbernkamp</a:t>
            </a:r>
            <a:r>
              <a:rPr lang="de-DE" dirty="0"/>
              <a:t>" ist eine innenliegende Dichtungsspundwand vorgesehen, die in die bindigen Bodenschichten unter den Auffüllungsböden einbindet. Der Grundwasserleiter ist von der Dichtungsspundwand nicht betroffen. Die Auffüllungsböden sind stark durchlässig, sodass anfallendes Schichtenwasser beidseitig um die Dichtungsspundwand herum abfließen kann. Eine Verschlechterung der Grundwassersituation durch die Dichtungsspundwand ist demnach nicht zu erwarten.</a:t>
            </a:r>
          </a:p>
          <a:p>
            <a:pPr lvl="1"/>
            <a:r>
              <a:rPr lang="de-DE" dirty="0"/>
              <a:t>Die in den Bereichen des Weiden-Auwalds und des </a:t>
            </a:r>
            <a:r>
              <a:rPr lang="de-DE" dirty="0" err="1"/>
              <a:t>Deichtores</a:t>
            </a:r>
            <a:r>
              <a:rPr lang="de-DE" dirty="0"/>
              <a:t> geplanten Spundwände sind mit Längen von 41 m bzw. 11,0 m (gemessen in Deichachse) zu kurz, um den </a:t>
            </a:r>
            <a:r>
              <a:rPr lang="de-DE" dirty="0" err="1"/>
              <a:t>Grundwasserabstrom</a:t>
            </a:r>
            <a:r>
              <a:rPr lang="de-DE" dirty="0"/>
              <a:t> maßgeblich zu beeinflussen. </a:t>
            </a:r>
          </a:p>
          <a:p>
            <a:pPr lvl="1"/>
            <a:r>
              <a:rPr lang="de-DE" dirty="0"/>
              <a:t>Eine Verschlechterung der Grundwassersituation durch die geplante Maßnahme kann daher ausgeschlossen werden. </a:t>
            </a:r>
          </a:p>
          <a:p>
            <a:pPr lvl="1"/>
            <a:r>
              <a:rPr lang="de-DE" dirty="0"/>
              <a:t>Bei Wohngebäuden, die bereits heute unter zeitweise sehr hoch anstehendem Grundwasser leiden, ist dies auch zukünftig nicht auszuschließen.</a:t>
            </a:r>
          </a:p>
        </p:txBody>
      </p:sp>
    </p:spTree>
    <p:extLst>
      <p:ext uri="{BB962C8B-B14F-4D97-AF65-F5344CB8AC3E}">
        <p14:creationId xmlns:p14="http://schemas.microsoft.com/office/powerpoint/2010/main" val="3340856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a:xfrm>
            <a:off x="335804" y="4295445"/>
            <a:ext cx="8502606" cy="823456"/>
          </a:xfrm>
        </p:spPr>
        <p:txBody>
          <a:bodyPr>
            <a:noAutofit/>
          </a:bodyPr>
          <a:lstStyle/>
          <a:p>
            <a:r>
              <a:rPr lang="de-DE" dirty="0"/>
              <a:t>Vielen Dank für Ihre Aufmerksamkeit!</a:t>
            </a:r>
          </a:p>
        </p:txBody>
      </p:sp>
      <p:pic>
        <p:nvPicPr>
          <p:cNvPr id="2" name="Grafik 14" descr="715.JPG">
            <a:extLst>
              <a:ext uri="{FF2B5EF4-FFF2-40B4-BE49-F238E27FC236}">
                <a16:creationId xmlns:a16="http://schemas.microsoft.com/office/drawing/2014/main" id="{FB9AD0B8-2E20-4A3F-8351-0E9EC467A4B1}"/>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6088740" y="1301261"/>
            <a:ext cx="2749670" cy="24264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3" name="Picture 4" descr="IMG_3094">
            <a:extLst>
              <a:ext uri="{FF2B5EF4-FFF2-40B4-BE49-F238E27FC236}">
                <a16:creationId xmlns:a16="http://schemas.microsoft.com/office/drawing/2014/main" id="{30955A0B-9128-4CE8-99F0-5AE8D44ECCE5}"/>
              </a:ext>
            </a:extLst>
          </p:cNvPr>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3211880" y="1301260"/>
            <a:ext cx="2700784" cy="24264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4" name="Grafik 13" descr="Variante1.jpg">
            <a:extLst>
              <a:ext uri="{FF2B5EF4-FFF2-40B4-BE49-F238E27FC236}">
                <a16:creationId xmlns:a16="http://schemas.microsoft.com/office/drawing/2014/main" id="{07D4352E-69AC-45C6-A317-EF58ED760CFF}"/>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bwMode="auto">
          <a:xfrm>
            <a:off x="335805" y="1301260"/>
            <a:ext cx="2700000" cy="2426400"/>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07254740"/>
      </p:ext>
    </p:extLst>
  </p:cSld>
  <p:clrMapOvr>
    <a:masterClrMapping/>
  </p:clrMapOvr>
</p:sld>
</file>

<file path=ppt/theme/theme1.xml><?xml version="1.0" encoding="utf-8"?>
<a:theme xmlns:a="http://schemas.openxmlformats.org/drawingml/2006/main" name="H+P_Vorlage">
  <a:themeElements>
    <a:clrScheme name="HPI-Farben">
      <a:dk1>
        <a:srgbClr val="004A7B"/>
      </a:dk1>
      <a:lt1>
        <a:srgbClr val="FFFFFF"/>
      </a:lt1>
      <a:dk2>
        <a:srgbClr val="44546A"/>
      </a:dk2>
      <a:lt2>
        <a:srgbClr val="87888A"/>
      </a:lt2>
      <a:accent1>
        <a:srgbClr val="9B4737"/>
      </a:accent1>
      <a:accent2>
        <a:srgbClr val="EE7F00"/>
      </a:accent2>
      <a:accent3>
        <a:srgbClr val="E53517"/>
      </a:accent3>
      <a:accent4>
        <a:srgbClr val="0081C7"/>
      </a:accent4>
      <a:accent5>
        <a:srgbClr val="57AC42"/>
      </a:accent5>
      <a:accent6>
        <a:srgbClr val="932092"/>
      </a:accent6>
      <a:hlink>
        <a:srgbClr val="004A7B"/>
      </a:hlink>
      <a:folHlink>
        <a:srgbClr val="87888A"/>
      </a:folHlink>
    </a:clrScheme>
    <a:fontScheme name="Office-Desig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200" dirty="0" smtClean="0">
            <a:solidFill>
              <a:srgbClr val="004A7B"/>
            </a:solidFill>
          </a:defRPr>
        </a:defPPr>
      </a:lstStyle>
    </a:txDef>
  </a:objectDefaults>
  <a:extraClrSchemeLst/>
  <a:extLst>
    <a:ext uri="{05A4C25C-085E-4340-85A3-A5531E510DB2}">
      <thm15:themeFamily xmlns:thm15="http://schemas.microsoft.com/office/thememl/2012/main" name="160407-PPTvorlage-V2" id="{22D35855-A559-2146-9936-C0A73EC92DB8}" vid="{413BAD60-D94C-A443-A703-44D1D3CEF9E2}"/>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H+P_Vorlage</Template>
  <TotalTime>0</TotalTime>
  <Words>873</Words>
  <Application>Microsoft Office PowerPoint</Application>
  <PresentationFormat>Bildschirmpräsentation (4:3)</PresentationFormat>
  <Paragraphs>73</Paragraphs>
  <Slides>17</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17</vt:i4>
      </vt:variant>
    </vt:vector>
  </HeadingPairs>
  <TitlesOfParts>
    <vt:vector size="22" baseType="lpstr">
      <vt:lpstr>Arial</vt:lpstr>
      <vt:lpstr>Calibri</vt:lpstr>
      <vt:lpstr>LucidaGrande</vt:lpstr>
      <vt:lpstr>Wingdings</vt:lpstr>
      <vt:lpstr>H+P_Vorlage</vt:lpstr>
      <vt:lpstr>Hochwasserschutz für den Bereich Silbernkamp in Neustadt a. Rbge.</vt:lpstr>
      <vt:lpstr>Zweck des Vorhabens</vt:lpstr>
      <vt:lpstr>Geplante technische Maßnahmen</vt:lpstr>
      <vt:lpstr>Geplante technische Maßnahmen</vt:lpstr>
      <vt:lpstr>Geplante technische Maßnahmen</vt:lpstr>
      <vt:lpstr>Geplante technische Maßnahmen</vt:lpstr>
      <vt:lpstr>Geplante technische Maßnahmen</vt:lpstr>
      <vt:lpstr>Geplante technische Maßnahmen</vt:lpstr>
      <vt:lpstr>Geplante technische Maßnahmen</vt:lpstr>
      <vt:lpstr>Geplante technische Maßnahmen</vt:lpstr>
      <vt:lpstr>Geplante technische Maßnahmen</vt:lpstr>
      <vt:lpstr>Auswirkungen des Vorhabens</vt:lpstr>
      <vt:lpstr>Auswirkungen des Vorhabens</vt:lpstr>
      <vt:lpstr>Auswirkungen des Vorhabens</vt:lpstr>
      <vt:lpstr>Auswirkungen des Vorhabens</vt:lpstr>
      <vt:lpstr>Auswirkungen des Vorhabens</vt:lpstr>
      <vt:lpstr>Vielen Dank für Ihre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(Projekt-)Titel  Untertitel zentriert Nie mehr als 2 Zeilen Titel</dc:title>
  <dc:creator>Jan Brencher</dc:creator>
  <cp:lastModifiedBy>Jan Brencher</cp:lastModifiedBy>
  <cp:revision>141</cp:revision>
  <dcterms:created xsi:type="dcterms:W3CDTF">2017-11-22T10:23:30Z</dcterms:created>
  <dcterms:modified xsi:type="dcterms:W3CDTF">2020-11-30T14:25:05Z</dcterms:modified>
</cp:coreProperties>
</file>